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ink/ink1.xml" ContentType="application/inkml+xml"/>
  <Override PartName="/ppt/notesSlides/notesSlide31.xml" ContentType="application/vnd.openxmlformats-officedocument.presentationml.notesSlide+xml"/>
  <Override PartName="/ppt/ink/ink2.xml" ContentType="application/inkml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50" r:id="rId4"/>
  </p:sldMasterIdLst>
  <p:notesMasterIdLst>
    <p:notesMasterId r:id="rId66"/>
  </p:notesMasterIdLst>
  <p:handoutMasterIdLst>
    <p:handoutMasterId r:id="rId67"/>
  </p:handoutMasterIdLst>
  <p:sldIdLst>
    <p:sldId id="256" r:id="rId5"/>
    <p:sldId id="274" r:id="rId6"/>
    <p:sldId id="257" r:id="rId7"/>
    <p:sldId id="258" r:id="rId8"/>
    <p:sldId id="272" r:id="rId9"/>
    <p:sldId id="327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5" r:id="rId21"/>
    <p:sldId id="280" r:id="rId22"/>
    <p:sldId id="317" r:id="rId23"/>
    <p:sldId id="325" r:id="rId24"/>
    <p:sldId id="316" r:id="rId25"/>
    <p:sldId id="277" r:id="rId26"/>
    <p:sldId id="278" r:id="rId27"/>
    <p:sldId id="282" r:id="rId28"/>
    <p:sldId id="281" r:id="rId29"/>
    <p:sldId id="283" r:id="rId30"/>
    <p:sldId id="284" r:id="rId31"/>
    <p:sldId id="285" r:id="rId32"/>
    <p:sldId id="287" r:id="rId33"/>
    <p:sldId id="286" r:id="rId34"/>
    <p:sldId id="288" r:id="rId35"/>
    <p:sldId id="289" r:id="rId36"/>
    <p:sldId id="290" r:id="rId37"/>
    <p:sldId id="291" r:id="rId38"/>
    <p:sldId id="292" r:id="rId39"/>
    <p:sldId id="294" r:id="rId40"/>
    <p:sldId id="293" r:id="rId41"/>
    <p:sldId id="295" r:id="rId42"/>
    <p:sldId id="296" r:id="rId43"/>
    <p:sldId id="297" r:id="rId44"/>
    <p:sldId id="298" r:id="rId45"/>
    <p:sldId id="299" r:id="rId46"/>
    <p:sldId id="312" r:id="rId47"/>
    <p:sldId id="301" r:id="rId48"/>
    <p:sldId id="300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20" r:id="rId60"/>
    <p:sldId id="319" r:id="rId61"/>
    <p:sldId id="323" r:id="rId62"/>
    <p:sldId id="322" r:id="rId63"/>
    <p:sldId id="324" r:id="rId64"/>
    <p:sldId id="326" r:id="rId65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 userDrawn="1">
          <p15:clr>
            <a:srgbClr val="A4A3A4"/>
          </p15:clr>
        </p15:guide>
        <p15:guide id="2" pos="221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E2041"/>
    <a:srgbClr val="BCD62A"/>
    <a:srgbClr val="003469"/>
    <a:srgbClr val="893B81"/>
    <a:srgbClr val="F8972A"/>
    <a:srgbClr val="8A3A81"/>
    <a:srgbClr val="8A8C91"/>
    <a:srgbClr val="0034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7" autoAdjust="0"/>
    <p:restoredTop sz="86418" autoAdjust="0"/>
  </p:normalViewPr>
  <p:slideViewPr>
    <p:cSldViewPr snapToGrid="0" snapToObjects="1">
      <p:cViewPr varScale="1">
        <p:scale>
          <a:sx n="94" d="100"/>
          <a:sy n="94" d="100"/>
        </p:scale>
        <p:origin x="1638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08" d="100"/>
          <a:sy n="108" d="100"/>
        </p:scale>
        <p:origin x="-3920" y="-112"/>
      </p:cViewPr>
      <p:guideLst>
        <p:guide orient="horz" pos="2932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281" tIns="46639" rIns="93281" bIns="4663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6" y="0"/>
            <a:ext cx="3043343" cy="465455"/>
          </a:xfrm>
          <a:prstGeom prst="rect">
            <a:avLst/>
          </a:prstGeom>
        </p:spPr>
        <p:txBody>
          <a:bodyPr vert="horz" lIns="93281" tIns="46639" rIns="93281" bIns="46639" rtlCol="0"/>
          <a:lstStyle>
            <a:lvl1pPr algn="r">
              <a:defRPr sz="1200"/>
            </a:lvl1pPr>
          </a:lstStyle>
          <a:p>
            <a:fld id="{AE5A4FF4-699F-BC4B-B154-6705EC2C7C44}" type="datetime1">
              <a:rPr lang="en-US" smtClean="0"/>
              <a:t>5/5/2023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4"/>
            <a:ext cx="3043343" cy="465455"/>
          </a:xfrm>
          <a:prstGeom prst="rect">
            <a:avLst/>
          </a:prstGeom>
        </p:spPr>
        <p:txBody>
          <a:bodyPr vert="horz" lIns="93281" tIns="46639" rIns="93281" bIns="4663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6" y="8842034"/>
            <a:ext cx="3043343" cy="465455"/>
          </a:xfrm>
          <a:prstGeom prst="rect">
            <a:avLst/>
          </a:prstGeom>
        </p:spPr>
        <p:txBody>
          <a:bodyPr vert="horz" lIns="93281" tIns="46639" rIns="93281" bIns="46639" rtlCol="0" anchor="b"/>
          <a:lstStyle>
            <a:lvl1pPr algn="r">
              <a:defRPr sz="1200"/>
            </a:lvl1pPr>
          </a:lstStyle>
          <a:p>
            <a:fld id="{C21D138A-7E5A-454E-80B6-3AA759CC3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871104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5-03T21:38:11.52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58,'32'-2,"62"-10,-61 6,59-3,915 10,-986 1,0 0,36 8,-34-5,0-1,26 1,670-3,-349-4,-343 3,0 2,35 7,-33-4,49 3,19-8,-43-2,0 3,76 12,-62-6,0-2,136-7,-76-1,-8-1,129 6,-166 10,22 2,557-12,-339-6,715 3,-1000-2,0-2,-1-2,42-10,-42 7,1 1,0 2,41 0,1906 7,-1968-2,1-1,-1 0,21-7,43-5,-30 12,134-13,-131 9,103 3,6 0,-70-10,-60 7,63-3,400 10,-461 1,0 1,-1 3,46 11,-46-8,0-2,1-1,46 1,741-8,-785-1,61-11,-59 7,55-2,1425 9,-1357 13,-2 1,-98-15,106 16,-99-8,1-4,99-5,52 2,-109 12,-62-6,64 1,-83-7,61 12,-57-7,47 2,846-6,-450-5,165 3,-609-2,62-10,-60 5,47-1,414 7,-238 3,-232-4,1 0,32-8,-30 4,47-2,41 8,-74 2,-1-2,1-2,0-2,-1-1,46-13,-51 8,0 2,1 2,62-3,123 10,-84 2,362-3,-452 5,-32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5-03T21:39:29.27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1,'165'0,"307"38,-396-25,368 47,-364-58,137-17,26 0,1950 17,-1175-3,-971 3,59 11,33 1,448-13,-280-3,-146 16,-10 0,736-12,-426-4,-234-13,4 1,2192 15,-2399-1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281" tIns="46639" rIns="93281" bIns="4663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6" y="0"/>
            <a:ext cx="3043343" cy="465455"/>
          </a:xfrm>
          <a:prstGeom prst="rect">
            <a:avLst/>
          </a:prstGeom>
        </p:spPr>
        <p:txBody>
          <a:bodyPr vert="horz" lIns="93281" tIns="46639" rIns="93281" bIns="46639" rtlCol="0"/>
          <a:lstStyle>
            <a:lvl1pPr algn="r">
              <a:defRPr sz="1200"/>
            </a:lvl1pPr>
          </a:lstStyle>
          <a:p>
            <a:fld id="{F6A62EC5-AE31-824A-A6CF-0D601FC9C181}" type="datetime1">
              <a:rPr lang="en-US" smtClean="0"/>
              <a:t>5/5/2023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81" tIns="46639" rIns="93281" bIns="4663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7"/>
            <a:ext cx="5618480" cy="4189095"/>
          </a:xfrm>
          <a:prstGeom prst="rect">
            <a:avLst/>
          </a:prstGeom>
        </p:spPr>
        <p:txBody>
          <a:bodyPr vert="horz" lIns="93281" tIns="46639" rIns="93281" bIns="4663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4"/>
            <a:ext cx="3043343" cy="465455"/>
          </a:xfrm>
          <a:prstGeom prst="rect">
            <a:avLst/>
          </a:prstGeom>
        </p:spPr>
        <p:txBody>
          <a:bodyPr vert="horz" lIns="93281" tIns="46639" rIns="93281" bIns="4663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6" y="8842034"/>
            <a:ext cx="3043343" cy="465455"/>
          </a:xfrm>
          <a:prstGeom prst="rect">
            <a:avLst/>
          </a:prstGeom>
        </p:spPr>
        <p:txBody>
          <a:bodyPr vert="horz" lIns="93281" tIns="46639" rIns="93281" bIns="46639" rtlCol="0" anchor="b"/>
          <a:lstStyle>
            <a:lvl1pPr algn="r">
              <a:defRPr sz="1200"/>
            </a:lvl1pPr>
          </a:lstStyle>
          <a:p>
            <a:fld id="{1E167045-AED8-7945-8C2B-B479983C9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679646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6A62EC5-AE31-824A-A6CF-0D601FC9C181}" type="datetime1">
              <a:rPr lang="en-US" smtClean="0"/>
              <a:t>5/5/2023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67045-AED8-7945-8C2B-B479983C93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5614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6A62EC5-AE31-824A-A6CF-0D601FC9C181}" type="datetime1">
              <a:rPr lang="en-US" smtClean="0"/>
              <a:t>5/5/2023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67045-AED8-7945-8C2B-B479983C939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6168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6A62EC5-AE31-824A-A6CF-0D601FC9C181}" type="datetime1">
              <a:rPr lang="en-US" smtClean="0"/>
              <a:t>5/5/2023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67045-AED8-7945-8C2B-B479983C939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2157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6A62EC5-AE31-824A-A6CF-0D601FC9C181}" type="datetime1">
              <a:rPr lang="en-US" smtClean="0"/>
              <a:t>5/5/2023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67045-AED8-7945-8C2B-B479983C939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4948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6A62EC5-AE31-824A-A6CF-0D601FC9C181}" type="datetime1">
              <a:rPr lang="en-US" smtClean="0"/>
              <a:t>5/5/2023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67045-AED8-7945-8C2B-B479983C939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4616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6A62EC5-AE31-824A-A6CF-0D601FC9C181}" type="datetime1">
              <a:rPr lang="en-US" smtClean="0"/>
              <a:t>5/5/2023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67045-AED8-7945-8C2B-B479983C939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9634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6A62EC5-AE31-824A-A6CF-0D601FC9C181}" type="datetime1">
              <a:rPr lang="en-US" smtClean="0"/>
              <a:t>5/5/2023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67045-AED8-7945-8C2B-B479983C939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1794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6A62EC5-AE31-824A-A6CF-0D601FC9C181}" type="datetime1">
              <a:rPr lang="en-US" smtClean="0"/>
              <a:t>5/5/2023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67045-AED8-7945-8C2B-B479983C939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6029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6A62EC5-AE31-824A-A6CF-0D601FC9C181}" type="datetime1">
              <a:rPr lang="en-US" smtClean="0"/>
              <a:t>5/5/2023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67045-AED8-7945-8C2B-B479983C939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2250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6A62EC5-AE31-824A-A6CF-0D601FC9C181}" type="datetime1">
              <a:rPr lang="en-US" smtClean="0"/>
              <a:t>5/5/2023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67045-AED8-7945-8C2B-B479983C939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0621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6A62EC5-AE31-824A-A6CF-0D601FC9C181}" type="datetime1">
              <a:rPr lang="en-US" smtClean="0"/>
              <a:t>5/5/2023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67045-AED8-7945-8C2B-B479983C939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7787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6A62EC5-AE31-824A-A6CF-0D601FC9C181}" type="datetime1">
              <a:rPr lang="en-US" smtClean="0"/>
              <a:t>5/5/2023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67045-AED8-7945-8C2B-B479983C93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0746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6A62EC5-AE31-824A-A6CF-0D601FC9C181}" type="datetime1">
              <a:rPr lang="en-US" smtClean="0"/>
              <a:t>5/5/2023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67045-AED8-7945-8C2B-B479983C939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1810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6A62EC5-AE31-824A-A6CF-0D601FC9C181}" type="datetime1">
              <a:rPr lang="en-US" smtClean="0"/>
              <a:t>5/5/2023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67045-AED8-7945-8C2B-B479983C939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8252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6A62EC5-AE31-824A-A6CF-0D601FC9C181}" type="datetime1">
              <a:rPr lang="en-US" smtClean="0"/>
              <a:t>5/5/2023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67045-AED8-7945-8C2B-B479983C939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8051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6A62EC5-AE31-824A-A6CF-0D601FC9C181}" type="datetime1">
              <a:rPr lang="en-US" smtClean="0"/>
              <a:t>5/5/2023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67045-AED8-7945-8C2B-B479983C939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1762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6A62EC5-AE31-824A-A6CF-0D601FC9C181}" type="datetime1">
              <a:rPr lang="en-US" smtClean="0"/>
              <a:t>5/5/2023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67045-AED8-7945-8C2B-B479983C939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0484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6A62EC5-AE31-824A-A6CF-0D601FC9C181}" type="datetime1">
              <a:rPr lang="en-US" smtClean="0"/>
              <a:t>5/5/2023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67045-AED8-7945-8C2B-B479983C939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9225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6A62EC5-AE31-824A-A6CF-0D601FC9C181}" type="datetime1">
              <a:rPr lang="en-US" smtClean="0"/>
              <a:t>5/5/2023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67045-AED8-7945-8C2B-B479983C939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0775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6A62EC5-AE31-824A-A6CF-0D601FC9C181}" type="datetime1">
              <a:rPr lang="en-US" smtClean="0"/>
              <a:t>5/5/2023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67045-AED8-7945-8C2B-B479983C939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3582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6A62EC5-AE31-824A-A6CF-0D601FC9C181}" type="datetime1">
              <a:rPr lang="en-US" smtClean="0"/>
              <a:t>5/5/2023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67045-AED8-7945-8C2B-B479983C939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17821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6A62EC5-AE31-824A-A6CF-0D601FC9C181}" type="datetime1">
              <a:rPr lang="en-US" smtClean="0"/>
              <a:t>5/5/2023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67045-AED8-7945-8C2B-B479983C939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6562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6A62EC5-AE31-824A-A6CF-0D601FC9C181}" type="datetime1">
              <a:rPr lang="en-US" smtClean="0"/>
              <a:t>5/5/2023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67045-AED8-7945-8C2B-B479983C93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38301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6A62EC5-AE31-824A-A6CF-0D601FC9C181}" type="datetime1">
              <a:rPr lang="en-US" smtClean="0"/>
              <a:t>5/5/2023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67045-AED8-7945-8C2B-B479983C939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02692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6A62EC5-AE31-824A-A6CF-0D601FC9C181}" type="datetime1">
              <a:rPr lang="en-US" smtClean="0"/>
              <a:t>5/5/2023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67045-AED8-7945-8C2B-B479983C939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9767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6A62EC5-AE31-824A-A6CF-0D601FC9C181}" type="datetime1">
              <a:rPr lang="en-US" smtClean="0"/>
              <a:t>5/5/2023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67045-AED8-7945-8C2B-B479983C939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86050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6A62EC5-AE31-824A-A6CF-0D601FC9C181}" type="datetime1">
              <a:rPr lang="en-US" smtClean="0"/>
              <a:t>5/5/2023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67045-AED8-7945-8C2B-B479983C939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2121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6A62EC5-AE31-824A-A6CF-0D601FC9C181}" type="datetime1">
              <a:rPr lang="en-US" smtClean="0"/>
              <a:t>5/5/2023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67045-AED8-7945-8C2B-B479983C939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50500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6A62EC5-AE31-824A-A6CF-0D601FC9C181}" type="datetime1">
              <a:rPr lang="en-US" smtClean="0"/>
              <a:t>5/5/2023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67045-AED8-7945-8C2B-B479983C939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85915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6A62EC5-AE31-824A-A6CF-0D601FC9C181}" type="datetime1">
              <a:rPr lang="en-US" smtClean="0"/>
              <a:t>5/5/2023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67045-AED8-7945-8C2B-B479983C939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67915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6A62EC5-AE31-824A-A6CF-0D601FC9C181}" type="datetime1">
              <a:rPr lang="en-US" smtClean="0"/>
              <a:t>5/5/2023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67045-AED8-7945-8C2B-B479983C939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6567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6A62EC5-AE31-824A-A6CF-0D601FC9C181}" type="datetime1">
              <a:rPr lang="en-US" smtClean="0"/>
              <a:t>5/5/2023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67045-AED8-7945-8C2B-B479983C939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29130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6A62EC5-AE31-824A-A6CF-0D601FC9C181}" type="datetime1">
              <a:rPr lang="en-US" smtClean="0"/>
              <a:t>5/5/2023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67045-AED8-7945-8C2B-B479983C939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9781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6A62EC5-AE31-824A-A6CF-0D601FC9C181}" type="datetime1">
              <a:rPr lang="en-US" smtClean="0"/>
              <a:t>5/5/2023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67045-AED8-7945-8C2B-B479983C93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95426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6A62EC5-AE31-824A-A6CF-0D601FC9C181}" type="datetime1">
              <a:rPr lang="en-US" smtClean="0"/>
              <a:t>5/5/2023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67045-AED8-7945-8C2B-B479983C939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06761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6A62EC5-AE31-824A-A6CF-0D601FC9C181}" type="datetime1">
              <a:rPr lang="en-US" smtClean="0"/>
              <a:t>5/5/2023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67045-AED8-7945-8C2B-B479983C939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24945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6A62EC5-AE31-824A-A6CF-0D601FC9C181}" type="datetime1">
              <a:rPr lang="en-US" smtClean="0"/>
              <a:t>5/5/2023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67045-AED8-7945-8C2B-B479983C939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56535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6A62EC5-AE31-824A-A6CF-0D601FC9C181}" type="datetime1">
              <a:rPr lang="en-US" smtClean="0"/>
              <a:t>5/5/2023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67045-AED8-7945-8C2B-B479983C939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8559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6A62EC5-AE31-824A-A6CF-0D601FC9C181}" type="datetime1">
              <a:rPr lang="en-US" smtClean="0"/>
              <a:t>5/5/2023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67045-AED8-7945-8C2B-B479983C939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49213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6A62EC5-AE31-824A-A6CF-0D601FC9C181}" type="datetime1">
              <a:rPr lang="en-US" smtClean="0"/>
              <a:t>5/5/2023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67045-AED8-7945-8C2B-B479983C9398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24783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6A62EC5-AE31-824A-A6CF-0D601FC9C181}" type="datetime1">
              <a:rPr lang="en-US" smtClean="0"/>
              <a:t>5/5/2023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67045-AED8-7945-8C2B-B479983C9398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9187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6A62EC5-AE31-824A-A6CF-0D601FC9C181}" type="datetime1">
              <a:rPr lang="en-US" smtClean="0"/>
              <a:t>5/5/2023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67045-AED8-7945-8C2B-B479983C9398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68933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6A62EC5-AE31-824A-A6CF-0D601FC9C181}" type="datetime1">
              <a:rPr lang="en-US" smtClean="0"/>
              <a:t>5/5/2023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67045-AED8-7945-8C2B-B479983C9398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34797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6A62EC5-AE31-824A-A6CF-0D601FC9C181}" type="datetime1">
              <a:rPr lang="en-US" smtClean="0"/>
              <a:t>5/5/2023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67045-AED8-7945-8C2B-B479983C9398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8868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180B81-AA4E-4B75-A7A4-FD12E7A9A81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67511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6A62EC5-AE31-824A-A6CF-0D601FC9C181}" type="datetime1">
              <a:rPr lang="en-US" smtClean="0"/>
              <a:t>5/5/2023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67045-AED8-7945-8C2B-B479983C9398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04388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6A62EC5-AE31-824A-A6CF-0D601FC9C181}" type="datetime1">
              <a:rPr lang="en-US" smtClean="0"/>
              <a:t>5/5/2023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67045-AED8-7945-8C2B-B479983C9398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89768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6A62EC5-AE31-824A-A6CF-0D601FC9C181}" type="datetime1">
              <a:rPr lang="en-US" smtClean="0"/>
              <a:t>5/5/2023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67045-AED8-7945-8C2B-B479983C9398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82938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6A62EC5-AE31-824A-A6CF-0D601FC9C181}" type="datetime1">
              <a:rPr lang="en-US" smtClean="0"/>
              <a:t>5/5/2023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67045-AED8-7945-8C2B-B479983C9398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81721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6A62EC5-AE31-824A-A6CF-0D601FC9C181}" type="datetime1">
              <a:rPr lang="en-US" smtClean="0"/>
              <a:t>5/5/2023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67045-AED8-7945-8C2B-B479983C9398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86093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6A62EC5-AE31-824A-A6CF-0D601FC9C181}" type="datetime1">
              <a:rPr lang="en-US" smtClean="0"/>
              <a:t>5/5/2023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67045-AED8-7945-8C2B-B479983C9398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45090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6A62EC5-AE31-824A-A6CF-0D601FC9C181}" type="datetime1">
              <a:rPr lang="en-US" smtClean="0"/>
              <a:t>5/5/2023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67045-AED8-7945-8C2B-B479983C9398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18533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6A62EC5-AE31-824A-A6CF-0D601FC9C181}" type="datetime1">
              <a:rPr lang="en-US" smtClean="0"/>
              <a:t>5/5/2023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67045-AED8-7945-8C2B-B479983C9398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20366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6A62EC5-AE31-824A-A6CF-0D601FC9C181}" type="datetime1">
              <a:rPr lang="en-US" smtClean="0"/>
              <a:t>5/5/2023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67045-AED8-7945-8C2B-B479983C9398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47172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6A62EC5-AE31-824A-A6CF-0D601FC9C181}" type="datetime1">
              <a:rPr lang="en-US" smtClean="0"/>
              <a:t>5/5/2023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67045-AED8-7945-8C2B-B479983C9398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8432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6A62EC5-AE31-824A-A6CF-0D601FC9C181}" type="datetime1">
              <a:rPr lang="en-US" smtClean="0"/>
              <a:t>5/5/2023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67045-AED8-7945-8C2B-B479983C939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16269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6A62EC5-AE31-824A-A6CF-0D601FC9C181}" type="datetime1">
              <a:rPr lang="en-US" smtClean="0"/>
              <a:t>5/5/2023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67045-AED8-7945-8C2B-B479983C9398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77314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6A62EC5-AE31-824A-A6CF-0D601FC9C181}" type="datetime1">
              <a:rPr lang="en-US" smtClean="0"/>
              <a:t>5/5/2023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67045-AED8-7945-8C2B-B479983C9398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2979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6A62EC5-AE31-824A-A6CF-0D601FC9C181}" type="datetime1">
              <a:rPr lang="en-US" smtClean="0"/>
              <a:t>5/5/2023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67045-AED8-7945-8C2B-B479983C939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0575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6A62EC5-AE31-824A-A6CF-0D601FC9C181}" type="datetime1">
              <a:rPr lang="en-US" smtClean="0"/>
              <a:t>5/5/2023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67045-AED8-7945-8C2B-B479983C939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7391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6A62EC5-AE31-824A-A6CF-0D601FC9C181}" type="datetime1">
              <a:rPr lang="en-US" smtClean="0"/>
              <a:t>5/5/2023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67045-AED8-7945-8C2B-B479983C939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349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UHS CornerstoneBoarder3.ai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8"/>
          <a:stretch/>
        </p:blipFill>
        <p:spPr>
          <a:xfrm>
            <a:off x="0" y="0"/>
            <a:ext cx="9156633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1600200" y="1143000"/>
            <a:ext cx="7086600" cy="1828800"/>
          </a:xfrm>
        </p:spPr>
        <p:txBody>
          <a:bodyPr anchor="b" anchorCtr="1"/>
          <a:lstStyle>
            <a:lvl1pPr>
              <a:lnSpc>
                <a:spcPts val="4600"/>
              </a:lnSpc>
              <a:defRPr>
                <a:solidFill>
                  <a:srgbClr val="003469"/>
                </a:solidFill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828800" y="3200400"/>
            <a:ext cx="6629400" cy="1600200"/>
          </a:xfrm>
        </p:spPr>
        <p:txBody>
          <a:bodyPr anchor="t" anchorCtr="1"/>
          <a:lstStyle>
            <a:lvl1pPr marL="0" indent="0" algn="ctr">
              <a:buNone/>
              <a:defRPr>
                <a:solidFill>
                  <a:srgbClr val="8A8C9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1371600" y="6400800"/>
            <a:ext cx="9144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C29B63-6DA0-6B42-8766-858B842843D2}" type="datetime1">
              <a:rPr lang="en-US" smtClean="0"/>
              <a:t>5/5/2023</a:t>
            </a:fld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0" y="6400800"/>
            <a:ext cx="27432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29200" y="6400800"/>
            <a:ext cx="6858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42CBD-A71F-E145-880C-AAE7605756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495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- Vert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" cy="6858000"/>
          </a:xfrm>
          <a:prstGeom prst="rect">
            <a:avLst/>
          </a:prstGeom>
          <a:solidFill>
            <a:srgbClr val="F8972A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2"/>
          </p:nvPr>
        </p:nvSpPr>
        <p:spPr>
          <a:xfrm>
            <a:off x="1371600" y="6400800"/>
            <a:ext cx="9144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63EEED-3947-8B41-A8EE-12D501F7E983}" type="datetime1">
              <a:rPr lang="en-US" smtClean="0"/>
              <a:t>5/5/2023</a:t>
            </a:fld>
            <a:endParaRPr lang="en-US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0" y="6400800"/>
            <a:ext cx="27432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29200" y="6400800"/>
            <a:ext cx="6858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42CBD-A71F-E145-880C-AAE76057568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371600" y="1828800"/>
            <a:ext cx="7315200" cy="1828800"/>
          </a:xfrm>
        </p:spPr>
        <p:txBody>
          <a:bodyPr anchor="b" anchorCtr="1"/>
          <a:lstStyle/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7315200" cy="1600200"/>
          </a:xfrm>
        </p:spPr>
        <p:txBody>
          <a:bodyPr anchor="t" anchorCtr="1"/>
          <a:lstStyle>
            <a:lvl1pPr marL="0" indent="0" algn="ctr">
              <a:buNone/>
              <a:defRPr>
                <a:solidFill>
                  <a:srgbClr val="8A8C9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02223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- Ver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" cy="6858000"/>
          </a:xfrm>
          <a:prstGeom prst="rect">
            <a:avLst/>
          </a:prstGeom>
          <a:solidFill>
            <a:srgbClr val="BCD62A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1371600" y="6400800"/>
            <a:ext cx="9144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0E3DA6-F793-CC4D-B54D-E131A7CB7144}" type="datetime1">
              <a:rPr lang="en-US" smtClean="0"/>
              <a:t>5/5/2023</a:t>
            </a:fld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0" y="6400800"/>
            <a:ext cx="27432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29200" y="6400800"/>
            <a:ext cx="6858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42CBD-A71F-E145-880C-AAE76057568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371600" y="1828800"/>
            <a:ext cx="7315200" cy="1828800"/>
          </a:xfrm>
        </p:spPr>
        <p:txBody>
          <a:bodyPr anchor="b" anchorCtr="1"/>
          <a:lstStyle/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7315200" cy="1600200"/>
          </a:xfrm>
        </p:spPr>
        <p:txBody>
          <a:bodyPr anchor="t" anchorCtr="1"/>
          <a:lstStyle>
            <a:lvl1pPr marL="0" indent="0" algn="ctr">
              <a:buNone/>
              <a:defRPr>
                <a:solidFill>
                  <a:srgbClr val="8A8C9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131294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- Vert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" cy="6858000"/>
          </a:xfrm>
          <a:prstGeom prst="rect">
            <a:avLst/>
          </a:prstGeom>
          <a:solidFill>
            <a:srgbClr val="893B81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1371600" y="6400800"/>
            <a:ext cx="9144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E18B8C-BFE8-1940-A56A-B459BE5F8B26}" type="datetime1">
              <a:rPr lang="en-US" smtClean="0"/>
              <a:t>5/5/2023</a:t>
            </a:fld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0" y="6400800"/>
            <a:ext cx="27432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29200" y="6400800"/>
            <a:ext cx="6858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42CBD-A71F-E145-880C-AAE76057568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371600" y="1828800"/>
            <a:ext cx="7315200" cy="1828800"/>
          </a:xfrm>
        </p:spPr>
        <p:txBody>
          <a:bodyPr anchor="b" anchorCtr="1"/>
          <a:lstStyle/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7315200" cy="1600200"/>
          </a:xfrm>
        </p:spPr>
        <p:txBody>
          <a:bodyPr anchor="t" anchorCtr="1"/>
          <a:lstStyle>
            <a:lvl1pPr marL="0" indent="0" algn="ctr">
              <a:buNone/>
              <a:defRPr>
                <a:solidFill>
                  <a:srgbClr val="8A8C9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420055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Slide - Title Only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227724" cy="6858000"/>
          </a:xfrm>
          <a:prstGeom prst="rect">
            <a:avLst/>
          </a:prstGeom>
          <a:solidFill>
            <a:srgbClr val="00346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1371600" y="6400800"/>
            <a:ext cx="9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872FAF-A488-E94C-8F38-746E2B9B3C0B}" type="datetime1">
              <a:rPr lang="en-US" smtClean="0"/>
              <a:t>5/5/2023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0" y="64008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29200" y="6400800"/>
            <a:ext cx="685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42CBD-A71F-E145-880C-AAE7605756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2201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Slide - Title and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227724" cy="6858000"/>
          </a:xfrm>
          <a:prstGeom prst="rect">
            <a:avLst/>
          </a:prstGeom>
          <a:solidFill>
            <a:srgbClr val="00346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393192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1371600" y="6400800"/>
            <a:ext cx="9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549BDC-7703-954B-8D10-EBF3812C80B9}" type="datetime1">
              <a:rPr lang="en-US" smtClean="0"/>
              <a:t>5/5/2023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0" y="64008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29200" y="6400800"/>
            <a:ext cx="685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42CBD-A71F-E145-880C-AAE7605756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4489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Slide - Two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393192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880" y="1828800"/>
            <a:ext cx="3931920" cy="3886200"/>
          </a:xfrm>
        </p:spPr>
        <p:txBody>
          <a:bodyPr anchor="t" anchorCtr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-8146" y="0"/>
            <a:ext cx="227939" cy="6858000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1371600" y="6400800"/>
            <a:ext cx="9144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FBB6BD-75D0-6C46-98AE-F7680F46FE91}" type="datetime1">
              <a:rPr lang="en-US" smtClean="0"/>
              <a:t>5/5/2023</a:t>
            </a:fld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0" y="6400800"/>
            <a:ext cx="27432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29200" y="6400800"/>
            <a:ext cx="6858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42CBD-A71F-E145-880C-AAE7605756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05225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py Slide - Two Content Comparis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-8146" y="0"/>
            <a:ext cx="227939" cy="6858000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1371600" y="6400800"/>
            <a:ext cx="9144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9545D3-98CC-8746-882B-7DC091D9522F}" type="datetime1">
              <a:rPr lang="en-US" smtClean="0"/>
              <a:t>5/5/2023</a:t>
            </a:fld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0" y="6400800"/>
            <a:ext cx="27432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29200" y="6400800"/>
            <a:ext cx="6858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42CBD-A71F-E145-880C-AAE76057568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393192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743199"/>
            <a:ext cx="3931920" cy="2971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754880" y="1828800"/>
            <a:ext cx="393192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Content Placeholder 5"/>
          <p:cNvSpPr>
            <a:spLocks noGrp="1"/>
          </p:cNvSpPr>
          <p:nvPr>
            <p:ph sz="quarter" idx="12"/>
          </p:nvPr>
        </p:nvSpPr>
        <p:spPr>
          <a:xfrm>
            <a:off x="4754880" y="2743200"/>
            <a:ext cx="3931920" cy="2971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67620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py Slide - Title Only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227724" cy="6858000"/>
          </a:xfrm>
          <a:prstGeom prst="rect">
            <a:avLst/>
          </a:prstGeom>
          <a:solidFill>
            <a:srgbClr val="F8972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1371600" y="6400800"/>
            <a:ext cx="9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C04404-ECE1-0A49-9902-749AA9266E45}" type="datetime1">
              <a:rPr lang="en-US" smtClean="0"/>
              <a:t>5/5/2023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0" y="64008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29200" y="6400800"/>
            <a:ext cx="685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42CBD-A71F-E145-880C-AAE7605756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262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py Slide - Title and Content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227724" cy="6858000"/>
          </a:xfrm>
          <a:prstGeom prst="rect">
            <a:avLst/>
          </a:prstGeom>
          <a:solidFill>
            <a:srgbClr val="F8972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1371600" y="6400800"/>
            <a:ext cx="9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8EE84D-9939-324F-B27A-AACD494A23B3}" type="datetime1">
              <a:rPr lang="en-US" smtClean="0"/>
              <a:t>5/5/2023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0" y="64008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29200" y="6400800"/>
            <a:ext cx="685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42CBD-A71F-E145-880C-AAE76057568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393192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178754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py Slide - Two Content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393192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880" y="1828800"/>
            <a:ext cx="3931920" cy="3886200"/>
          </a:xfrm>
        </p:spPr>
        <p:txBody>
          <a:bodyPr anchor="t" anchorCtr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-8146" y="0"/>
            <a:ext cx="227939" cy="6858000"/>
          </a:xfrm>
          <a:prstGeom prst="rect">
            <a:avLst/>
          </a:prstGeom>
          <a:solidFill>
            <a:srgbClr val="F8972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1371600" y="6400800"/>
            <a:ext cx="9144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357888-5ACE-244C-B4D6-997750E9636B}" type="datetime1">
              <a:rPr lang="en-US" smtClean="0"/>
              <a:t>5/5/2023</a:t>
            </a:fld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0" y="6400800"/>
            <a:ext cx="27432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29200" y="6400800"/>
            <a:ext cx="6858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42CBD-A71F-E145-880C-AAE7605756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860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White Screen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UHS CornerstoneBoarder3.ai"/>
          <p:cNvPicPr>
            <a:picLocks noChangeAspect="1"/>
          </p:cNvPicPr>
          <p:nvPr userDrawn="1"/>
        </p:nvPicPr>
        <p:blipFill rotWithShape="1">
          <a:blip r:embed="rId2">
            <a:alphaModFix amt="1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8"/>
          <a:stretch/>
        </p:blipFill>
        <p:spPr>
          <a:xfrm>
            <a:off x="0" y="0"/>
            <a:ext cx="9156633" cy="68580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600200" y="1143000"/>
            <a:ext cx="7086600" cy="1828800"/>
          </a:xfrm>
        </p:spPr>
        <p:txBody>
          <a:bodyPr anchor="b" anchorCtr="1"/>
          <a:lstStyle>
            <a:lvl1pPr>
              <a:lnSpc>
                <a:spcPts val="4600"/>
              </a:lnSpc>
              <a:defRPr>
                <a:solidFill>
                  <a:srgbClr val="003469"/>
                </a:solidFill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1828800" y="3200400"/>
            <a:ext cx="6629400" cy="1600200"/>
          </a:xfrm>
        </p:spPr>
        <p:txBody>
          <a:bodyPr anchor="t" anchorCtr="1"/>
          <a:lstStyle>
            <a:lvl1pPr marL="0" indent="0" algn="ctr">
              <a:buNone/>
              <a:defRPr>
                <a:solidFill>
                  <a:srgbClr val="8A8C9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2"/>
          </p:nvPr>
        </p:nvSpPr>
        <p:spPr>
          <a:xfrm>
            <a:off x="1371600" y="6400800"/>
            <a:ext cx="9144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2E7929-DB83-8B43-89DE-4C7B18CA6B81}" type="datetime1">
              <a:rPr lang="en-US" smtClean="0"/>
              <a:t>5/5/2023</a:t>
            </a:fld>
            <a:endParaRPr lang="en-US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0" y="6400800"/>
            <a:ext cx="27432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29200" y="6400800"/>
            <a:ext cx="6858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42CBD-A71F-E145-880C-AAE7605756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8248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py Slide - Two Content Comparison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-8146" y="0"/>
            <a:ext cx="227939" cy="6858000"/>
          </a:xfrm>
          <a:prstGeom prst="rect">
            <a:avLst/>
          </a:prstGeom>
          <a:solidFill>
            <a:srgbClr val="F8972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1371600" y="6400800"/>
            <a:ext cx="9144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2A0EF9-BB69-8E4F-8971-B8FAB6798AC4}" type="datetime1">
              <a:rPr lang="en-US" smtClean="0"/>
              <a:t>5/5/2023</a:t>
            </a:fld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0" y="6400800"/>
            <a:ext cx="27432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29200" y="6400800"/>
            <a:ext cx="6858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42CBD-A71F-E145-880C-AAE76057568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393192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743199"/>
            <a:ext cx="3931920" cy="2971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754880" y="1828800"/>
            <a:ext cx="393192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Content Placeholder 5"/>
          <p:cNvSpPr>
            <a:spLocks noGrp="1"/>
          </p:cNvSpPr>
          <p:nvPr>
            <p:ph sz="quarter" idx="12"/>
          </p:nvPr>
        </p:nvSpPr>
        <p:spPr>
          <a:xfrm>
            <a:off x="4754880" y="2743200"/>
            <a:ext cx="3931920" cy="2971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36088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py Slide - Title Only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227724" cy="6858000"/>
          </a:xfrm>
          <a:prstGeom prst="rect">
            <a:avLst/>
          </a:prstGeom>
          <a:solidFill>
            <a:srgbClr val="BCD62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1371600" y="6400800"/>
            <a:ext cx="9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DEB52-2389-CA4F-B8C4-6F353338A3E0}" type="datetime1">
              <a:rPr lang="en-US" smtClean="0"/>
              <a:t>5/5/2023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0" y="64008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29200" y="6400800"/>
            <a:ext cx="685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42CBD-A71F-E145-880C-AAE7605756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9685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py Slide - Title and Conten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227724" cy="6858000"/>
          </a:xfrm>
          <a:prstGeom prst="rect">
            <a:avLst/>
          </a:prstGeom>
          <a:solidFill>
            <a:srgbClr val="BCD62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1371600" y="6400800"/>
            <a:ext cx="9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176C1C-36E2-074A-8DDD-A5FC3F6C42C0}" type="datetime1">
              <a:rPr lang="en-US" smtClean="0"/>
              <a:t>5/5/2023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0" y="64008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29200" y="6400800"/>
            <a:ext cx="685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42CBD-A71F-E145-880C-AAE76057568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393192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545559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py Slide - Two Conten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393192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880" y="1828800"/>
            <a:ext cx="3931920" cy="3886200"/>
          </a:xfrm>
        </p:spPr>
        <p:txBody>
          <a:bodyPr anchor="t" anchorCtr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-8146" y="0"/>
            <a:ext cx="227939" cy="6858000"/>
          </a:xfrm>
          <a:prstGeom prst="rect">
            <a:avLst/>
          </a:prstGeom>
          <a:solidFill>
            <a:srgbClr val="BCD62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1371600" y="6400800"/>
            <a:ext cx="9144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3AC42F-C345-D940-AB7F-4C585BDC34E1}" type="datetime1">
              <a:rPr lang="en-US" smtClean="0"/>
              <a:t>5/5/2023</a:t>
            </a:fld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0" y="6400800"/>
            <a:ext cx="27432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29200" y="6400800"/>
            <a:ext cx="6858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42CBD-A71F-E145-880C-AAE7605756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6478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py Slide - Two Content Comparison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-8146" y="0"/>
            <a:ext cx="227939" cy="6858000"/>
          </a:xfrm>
          <a:prstGeom prst="rect">
            <a:avLst/>
          </a:prstGeom>
          <a:solidFill>
            <a:srgbClr val="BCD62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1371600" y="6400800"/>
            <a:ext cx="9144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C696EA-7EE6-7845-8BDF-98848005FFB7}" type="datetime1">
              <a:rPr lang="en-US" smtClean="0"/>
              <a:t>5/5/2023</a:t>
            </a:fld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0" y="6400800"/>
            <a:ext cx="27432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29200" y="6400800"/>
            <a:ext cx="6858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42CBD-A71F-E145-880C-AAE76057568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393192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743199"/>
            <a:ext cx="3931920" cy="2971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754880" y="1828800"/>
            <a:ext cx="393192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Content Placeholder 5"/>
          <p:cNvSpPr>
            <a:spLocks noGrp="1"/>
          </p:cNvSpPr>
          <p:nvPr>
            <p:ph sz="quarter" idx="12"/>
          </p:nvPr>
        </p:nvSpPr>
        <p:spPr>
          <a:xfrm>
            <a:off x="4754880" y="2743200"/>
            <a:ext cx="3931920" cy="2971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708081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py Slide - Title Only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227724" cy="6858000"/>
          </a:xfrm>
          <a:prstGeom prst="rect">
            <a:avLst/>
          </a:prstGeom>
          <a:solidFill>
            <a:srgbClr val="893B8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1371600" y="6400800"/>
            <a:ext cx="9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44371E-94A7-EC4B-8084-0CAFF61CA7E4}" type="datetime1">
              <a:rPr lang="en-US" smtClean="0"/>
              <a:t>5/5/2023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0" y="64008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29200" y="6400800"/>
            <a:ext cx="685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42CBD-A71F-E145-880C-AAE7605756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26688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py Slide - Title and Content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1371600" y="6400800"/>
            <a:ext cx="9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8045D7-8EB9-0F49-9C44-C3D64FADF8F8}" type="datetime1">
              <a:rPr lang="en-US" smtClean="0"/>
              <a:t>5/5/2023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0" y="64008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29200" y="6400800"/>
            <a:ext cx="685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42CBD-A71F-E145-880C-AAE76057568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393192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0" y="0"/>
            <a:ext cx="227724" cy="6858000"/>
          </a:xfrm>
          <a:prstGeom prst="rect">
            <a:avLst/>
          </a:prstGeom>
          <a:solidFill>
            <a:srgbClr val="893B8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0942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py Slide - Two Content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393192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880" y="1828800"/>
            <a:ext cx="3931920" cy="3886200"/>
          </a:xfrm>
        </p:spPr>
        <p:txBody>
          <a:bodyPr anchor="t" anchorCtr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1371600" y="6400800"/>
            <a:ext cx="9144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96ECC-F0CA-7747-9895-7BDA0DE2453C}" type="datetime1">
              <a:rPr lang="en-US" smtClean="0"/>
              <a:t>5/5/2023</a:t>
            </a:fld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0" y="6400800"/>
            <a:ext cx="27432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29200" y="6400800"/>
            <a:ext cx="6858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42CBD-A71F-E145-880C-AAE76057568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227724" cy="6858000"/>
          </a:xfrm>
          <a:prstGeom prst="rect">
            <a:avLst/>
          </a:prstGeom>
          <a:solidFill>
            <a:srgbClr val="893B8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515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py Slide - Two Content Comparison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1371600" y="6400800"/>
            <a:ext cx="9144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09252F-DDA4-4E47-A56F-9EF0EB9C8F06}" type="datetime1">
              <a:rPr lang="en-US" smtClean="0"/>
              <a:t>5/5/2023</a:t>
            </a:fld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0" y="6400800"/>
            <a:ext cx="27432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29200" y="6400800"/>
            <a:ext cx="6858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42CBD-A71F-E145-880C-AAE76057568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393192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743199"/>
            <a:ext cx="3931920" cy="2971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754880" y="1828800"/>
            <a:ext cx="393192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Content Placeholder 5"/>
          <p:cNvSpPr>
            <a:spLocks noGrp="1"/>
          </p:cNvSpPr>
          <p:nvPr>
            <p:ph sz="quarter" idx="12"/>
          </p:nvPr>
        </p:nvSpPr>
        <p:spPr>
          <a:xfrm>
            <a:off x="4754880" y="2743200"/>
            <a:ext cx="3931920" cy="2971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227724" cy="6858000"/>
          </a:xfrm>
          <a:prstGeom prst="rect">
            <a:avLst/>
          </a:prstGeom>
          <a:solidFill>
            <a:srgbClr val="893B8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0423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2971800" cy="1143000"/>
          </a:xfrm>
        </p:spPr>
        <p:txBody>
          <a:bodyPr anchor="b"/>
          <a:lstStyle>
            <a:lvl1pPr algn="l">
              <a:lnSpc>
                <a:spcPts val="2200"/>
              </a:lnSpc>
              <a:defRPr sz="2000" b="1"/>
            </a:lvl1pPr>
          </a:lstStyle>
          <a:p>
            <a:r>
              <a:rPr lang="en-US" dirty="0"/>
              <a:t>Click to edit Master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70300" y="457201"/>
            <a:ext cx="5016500" cy="5257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727200"/>
            <a:ext cx="2971800" cy="398780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5446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UHS CornerstoneBoarder.ai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1" t="18827" r="26117" b="42710"/>
          <a:stretch/>
        </p:blipFill>
        <p:spPr>
          <a:xfrm>
            <a:off x="1" y="0"/>
            <a:ext cx="9143999" cy="6935901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1600200" y="1143000"/>
            <a:ext cx="7086600" cy="1828800"/>
          </a:xfrm>
        </p:spPr>
        <p:txBody>
          <a:bodyPr anchor="b" anchorCtr="1"/>
          <a:lstStyle>
            <a:lvl1pPr>
              <a:lnSpc>
                <a:spcPts val="46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1828800" y="3200400"/>
            <a:ext cx="6629400" cy="1600200"/>
          </a:xfrm>
        </p:spPr>
        <p:txBody>
          <a:bodyPr anchor="t" anchorCtr="1"/>
          <a:lstStyle>
            <a:lvl1pPr marL="0" indent="0" algn="ctr">
              <a:buNone/>
              <a:defRPr>
                <a:solidFill>
                  <a:srgbClr val="8A8C9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1" name="Date Placeholder 3"/>
          <p:cNvSpPr>
            <a:spLocks noGrp="1"/>
          </p:cNvSpPr>
          <p:nvPr>
            <p:ph type="dt" sz="half" idx="2"/>
          </p:nvPr>
        </p:nvSpPr>
        <p:spPr>
          <a:xfrm>
            <a:off x="1371600" y="6400800"/>
            <a:ext cx="9144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AEA1D-5743-8D42-A5D4-C1EE4DEFD16F}" type="datetime1">
              <a:rPr lang="en-US" smtClean="0"/>
              <a:t>5/5/2023</a:t>
            </a:fld>
            <a:endParaRPr lang="en-US" dirty="0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0" y="6400800"/>
            <a:ext cx="27432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29200" y="6400800"/>
            <a:ext cx="6858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42CBD-A71F-E145-880C-AAE7605756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03036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681728"/>
            <a:ext cx="5486400" cy="6858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685800"/>
            <a:ext cx="5486400" cy="3886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5486400"/>
            <a:ext cx="5486400" cy="4619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1371600" y="6400800"/>
            <a:ext cx="9144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75C488-4E58-A345-8DE7-184D658C552A}" type="datetime1">
              <a:rPr lang="en-US" smtClean="0"/>
              <a:t>5/5/2023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0" y="6400800"/>
            <a:ext cx="27432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29200" y="6400800"/>
            <a:ext cx="6858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42CBD-A71F-E145-880C-AAE7605756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570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3999" cy="228600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1" y="6629400"/>
            <a:ext cx="9143999" cy="228600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612" y="2331720"/>
            <a:ext cx="3703686" cy="1351193"/>
          </a:xfrm>
          <a:prstGeom prst="rect">
            <a:avLst/>
          </a:prstGeom>
        </p:spPr>
      </p:pic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1371600" y="6400800"/>
            <a:ext cx="9144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C5D13B-884C-554D-9C2C-4E1D6D3AF66F}" type="datetime1">
              <a:rPr lang="en-US" smtClean="0"/>
              <a:t>5/5/2023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0" y="6400800"/>
            <a:ext cx="27432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29200" y="6400800"/>
            <a:ext cx="6858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42CBD-A71F-E145-880C-AAE7605756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9336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29172-4BF7-429F-BA25-7E9D1A4215EE}" type="datetimeFigureOut">
              <a:rPr lang="en-US" smtClean="0"/>
              <a:t>5/5/2023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6EA62-41C5-4F9A-A915-5B0BC739C9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100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Blue Screen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UHS CornerstoneBoarder2.ai"/>
          <p:cNvPicPr>
            <a:picLocks noChangeAspect="1"/>
          </p:cNvPicPr>
          <p:nvPr userDrawn="1"/>
        </p:nvPicPr>
        <p:blipFill>
          <a:blip r:embed="rId2">
            <a:alphaModFix amt="1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05216" cy="6858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1600200" y="1143000"/>
            <a:ext cx="7086600" cy="1828800"/>
          </a:xfrm>
        </p:spPr>
        <p:txBody>
          <a:bodyPr anchor="b" anchorCtr="1"/>
          <a:lstStyle>
            <a:lvl1pPr>
              <a:lnSpc>
                <a:spcPts val="4600"/>
              </a:lnSpc>
              <a:defRPr>
                <a:solidFill>
                  <a:srgbClr val="003469"/>
                </a:solidFill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1600200" y="3200400"/>
            <a:ext cx="7086600" cy="2743200"/>
          </a:xfrm>
        </p:spPr>
        <p:txBody>
          <a:bodyPr anchor="t" anchorCtr="1"/>
          <a:lstStyle>
            <a:lvl1pPr marL="0" indent="0" algn="ctr">
              <a:buNone/>
              <a:defRPr>
                <a:solidFill>
                  <a:srgbClr val="8A8C9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1371600" y="6400800"/>
            <a:ext cx="9144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9118AD-DF09-3E4B-A053-7E52489C844D}" type="datetime1">
              <a:rPr lang="en-US" smtClean="0"/>
              <a:t>5/5/2023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0" y="6400800"/>
            <a:ext cx="27432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29200" y="6400800"/>
            <a:ext cx="6858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42CBD-A71F-E145-880C-AAE7605756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0132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reaker Slide - Horiz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700784"/>
            <a:ext cx="9144000" cy="3196897"/>
          </a:xfrm>
          <a:prstGeom prst="rect">
            <a:avLst/>
          </a:prstGeom>
          <a:solidFill>
            <a:srgbClr val="00346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59000"/>
            <a:ext cx="8229600" cy="2286000"/>
          </a:xfrm>
        </p:spPr>
        <p:txBody>
          <a:bodyPr anchor="ctr" anchorCtr="1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1371600" y="6400800"/>
            <a:ext cx="9144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C5E8CC-1EF5-824B-9684-D6A739127D97}" type="datetime1">
              <a:rPr lang="en-US" smtClean="0"/>
              <a:t>5/5/2023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0" y="6400800"/>
            <a:ext cx="27432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29200" y="6400800"/>
            <a:ext cx="6858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42CBD-A71F-E145-880C-AAE7605756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346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- Horiz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700784"/>
            <a:ext cx="9144000" cy="3196897"/>
          </a:xfrm>
          <a:prstGeom prst="rect">
            <a:avLst/>
          </a:prstGeom>
          <a:solidFill>
            <a:srgbClr val="F8972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159000"/>
            <a:ext cx="8229600" cy="2286000"/>
          </a:xfrm>
        </p:spPr>
        <p:txBody>
          <a:bodyPr anchor="ctr" anchorCtr="1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1371600" y="6400800"/>
            <a:ext cx="9144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CDF650-CA4A-3A48-B707-43B85B7D5426}" type="datetime1">
              <a:rPr lang="en-US" smtClean="0"/>
              <a:t>5/5/2023</a:t>
            </a:fld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0" y="6400800"/>
            <a:ext cx="27432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29200" y="6400800"/>
            <a:ext cx="6858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42CBD-A71F-E145-880C-AAE7605756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7898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- Horiz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700784"/>
            <a:ext cx="9144000" cy="3196897"/>
          </a:xfrm>
          <a:prstGeom prst="rect">
            <a:avLst/>
          </a:prstGeom>
          <a:solidFill>
            <a:srgbClr val="BCD62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159000"/>
            <a:ext cx="8229600" cy="2286000"/>
          </a:xfrm>
        </p:spPr>
        <p:txBody>
          <a:bodyPr anchor="ctr" anchorCtr="1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1371600" y="6400800"/>
            <a:ext cx="9144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DF351A-D498-C444-B6CF-C0F356DCAD41}" type="datetime1">
              <a:rPr lang="en-US" smtClean="0"/>
              <a:t>5/5/2023</a:t>
            </a:fld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0" y="6400800"/>
            <a:ext cx="27432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29200" y="6400800"/>
            <a:ext cx="6858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42CBD-A71F-E145-880C-AAE7605756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046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- Horiz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1700784"/>
            <a:ext cx="9144000" cy="3196897"/>
          </a:xfrm>
          <a:prstGeom prst="rect">
            <a:avLst/>
          </a:prstGeom>
          <a:solidFill>
            <a:srgbClr val="893B8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2159000"/>
            <a:ext cx="8229600" cy="2286000"/>
          </a:xfrm>
        </p:spPr>
        <p:txBody>
          <a:bodyPr anchor="ctr" anchorCtr="1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1371600" y="6400800"/>
            <a:ext cx="9144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9E396E-AE53-664B-B73F-46E6BA5B8301}" type="datetime1">
              <a:rPr lang="en-US" smtClean="0"/>
              <a:t>5/5/2023</a:t>
            </a:fld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0" y="6400800"/>
            <a:ext cx="27432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29200" y="6400800"/>
            <a:ext cx="6858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42CBD-A71F-E145-880C-AAE7605756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3650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- Ver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" cy="6858000"/>
          </a:xfrm>
          <a:prstGeom prst="rect">
            <a:avLst/>
          </a:prstGeom>
          <a:solidFill>
            <a:srgbClr val="003469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2"/>
          </p:nvPr>
        </p:nvSpPr>
        <p:spPr>
          <a:xfrm>
            <a:off x="1371600" y="6400800"/>
            <a:ext cx="9144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DDE2E2-3BE5-CF49-95B0-67426CE48C97}" type="datetime1">
              <a:rPr lang="en-US" smtClean="0"/>
              <a:t>5/5/2023</a:t>
            </a:fld>
            <a:endParaRPr lang="en-US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0" y="6400800"/>
            <a:ext cx="27432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29200" y="6400800"/>
            <a:ext cx="6858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42CBD-A71F-E145-880C-AAE76057568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71600" y="1828800"/>
            <a:ext cx="7315200" cy="1828800"/>
          </a:xfrm>
        </p:spPr>
        <p:txBody>
          <a:bodyPr anchor="b" anchorCtr="1"/>
          <a:lstStyle/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7315200" cy="1600200"/>
          </a:xfrm>
        </p:spPr>
        <p:txBody>
          <a:bodyPr anchor="t" anchorCtr="1"/>
          <a:lstStyle>
            <a:lvl1pPr marL="0" indent="0" algn="ctr">
              <a:buNone/>
              <a:defRPr>
                <a:solidFill>
                  <a:srgbClr val="8A8C9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63443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6884782" y="6018719"/>
            <a:ext cx="408288" cy="36737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8229600" cy="393192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015" y="5989320"/>
            <a:ext cx="1700052" cy="620219"/>
          </a:xfrm>
          <a:prstGeom prst="rect">
            <a:avLst/>
          </a:prstGeom>
        </p:spPr>
      </p:pic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1371600" y="6400800"/>
            <a:ext cx="9144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E87A1A-AA9A-B044-8F62-CBD937703812}" type="datetime1">
              <a:rPr lang="en-US" smtClean="0"/>
              <a:t>5/5/2023</a:t>
            </a:fld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0" y="6400800"/>
            <a:ext cx="27432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29200" y="6400800"/>
            <a:ext cx="6858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42CBD-A71F-E145-880C-AAE7605756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186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57" r:id="rId2"/>
    <p:sldLayoutId id="2147483674" r:id="rId3"/>
    <p:sldLayoutId id="2147483675" r:id="rId4"/>
    <p:sldLayoutId id="2147483662" r:id="rId5"/>
    <p:sldLayoutId id="2147483670" r:id="rId6"/>
    <p:sldLayoutId id="2147483671" r:id="rId7"/>
    <p:sldLayoutId id="2147483676" r:id="rId8"/>
    <p:sldLayoutId id="2147483651" r:id="rId9"/>
    <p:sldLayoutId id="2147483667" r:id="rId10"/>
    <p:sldLayoutId id="2147483668" r:id="rId11"/>
    <p:sldLayoutId id="2147483669" r:id="rId12"/>
    <p:sldLayoutId id="2147483677" r:id="rId13"/>
    <p:sldLayoutId id="2147483652" r:id="rId14"/>
    <p:sldLayoutId id="2147483654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85" r:id="rId23"/>
    <p:sldLayoutId id="2147483686" r:id="rId24"/>
    <p:sldLayoutId id="2147483687" r:id="rId25"/>
    <p:sldLayoutId id="2147483688" r:id="rId26"/>
    <p:sldLayoutId id="2147483689" r:id="rId27"/>
    <p:sldLayoutId id="2147483690" r:id="rId28"/>
    <p:sldLayoutId id="2147483658" r:id="rId29"/>
    <p:sldLayoutId id="2147483659" r:id="rId30"/>
    <p:sldLayoutId id="2147483666" r:id="rId31"/>
    <p:sldLayoutId id="2147483691" r:id="rId32"/>
  </p:sldLayoutIdLst>
  <p:hf sldNum="0" hdr="0" ftr="0" dt="0"/>
  <p:txStyles>
    <p:titleStyle>
      <a:lvl1pPr algn="ctr" defTabSz="914400" rtl="0" eaLnBrk="1" latinLnBrk="0" hangingPunct="1">
        <a:lnSpc>
          <a:spcPts val="4600"/>
        </a:lnSpc>
        <a:spcBef>
          <a:spcPct val="0"/>
        </a:spcBef>
        <a:buNone/>
        <a:defRPr sz="4400" u="none" kern="1200" baseline="0">
          <a:solidFill>
            <a:srgbClr val="003469"/>
          </a:solidFill>
          <a:uFill>
            <a:solidFill>
              <a:schemeClr val="tx2">
                <a:lumMod val="40000"/>
                <a:lumOff val="60000"/>
              </a:schemeClr>
            </a:solidFill>
          </a:uFill>
          <a:latin typeface="Open Sans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003469"/>
          </a:solidFill>
          <a:latin typeface="Open Sans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03469"/>
          </a:solidFill>
          <a:latin typeface="Open Sans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003469"/>
          </a:solidFill>
          <a:latin typeface="Open Sans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003469"/>
          </a:solidFill>
          <a:latin typeface="Open Sans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003469"/>
          </a:solidFill>
          <a:latin typeface="Open Sans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gov.us/groups/me/reports/6ed922a1-f87f-4147-81d8-fb52878c06e4/?pbi_source=PowerPoint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50.png"/><Relationship Id="rId4" Type="http://schemas.openxmlformats.org/officeDocument/2006/relationships/customXml" Target="../ink/ink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7.png"/><Relationship Id="rId4" Type="http://schemas.openxmlformats.org/officeDocument/2006/relationships/customXml" Target="../ink/ink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8.jpeg"/><Relationship Id="rId18" Type="http://schemas.openxmlformats.org/officeDocument/2006/relationships/image" Target="../media/image53.png"/><Relationship Id="rId3" Type="http://schemas.openxmlformats.org/officeDocument/2006/relationships/image" Target="../media/image38.jpeg"/><Relationship Id="rId21" Type="http://schemas.openxmlformats.org/officeDocument/2006/relationships/image" Target="../media/image56.png"/><Relationship Id="rId7" Type="http://schemas.openxmlformats.org/officeDocument/2006/relationships/image" Target="../media/image42.jpeg"/><Relationship Id="rId12" Type="http://schemas.openxmlformats.org/officeDocument/2006/relationships/image" Target="../media/image47.jpeg"/><Relationship Id="rId17" Type="http://schemas.openxmlformats.org/officeDocument/2006/relationships/image" Target="../media/image52.jpeg"/><Relationship Id="rId25" Type="http://schemas.openxmlformats.org/officeDocument/2006/relationships/image" Target="../media/image60.png"/><Relationship Id="rId2" Type="http://schemas.openxmlformats.org/officeDocument/2006/relationships/notesSlide" Target="../notesSlides/notesSlide43.xml"/><Relationship Id="rId16" Type="http://schemas.openxmlformats.org/officeDocument/2006/relationships/image" Target="../media/image51.jpeg"/><Relationship Id="rId20" Type="http://schemas.openxmlformats.org/officeDocument/2006/relationships/image" Target="../media/image5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1.jpeg"/><Relationship Id="rId11" Type="http://schemas.openxmlformats.org/officeDocument/2006/relationships/image" Target="../media/image46.jpeg"/><Relationship Id="rId24" Type="http://schemas.openxmlformats.org/officeDocument/2006/relationships/image" Target="../media/image59.png"/><Relationship Id="rId5" Type="http://schemas.openxmlformats.org/officeDocument/2006/relationships/image" Target="../media/image40.jpeg"/><Relationship Id="rId15" Type="http://schemas.openxmlformats.org/officeDocument/2006/relationships/image" Target="../media/image50.jpeg"/><Relationship Id="rId23" Type="http://schemas.openxmlformats.org/officeDocument/2006/relationships/image" Target="../media/image58.png"/><Relationship Id="rId10" Type="http://schemas.openxmlformats.org/officeDocument/2006/relationships/image" Target="../media/image45.jpeg"/><Relationship Id="rId19" Type="http://schemas.openxmlformats.org/officeDocument/2006/relationships/image" Target="../media/image54.png"/><Relationship Id="rId4" Type="http://schemas.openxmlformats.org/officeDocument/2006/relationships/image" Target="../media/image39.jpeg"/><Relationship Id="rId9" Type="http://schemas.openxmlformats.org/officeDocument/2006/relationships/image" Target="../media/image44.jpeg"/><Relationship Id="rId14" Type="http://schemas.openxmlformats.org/officeDocument/2006/relationships/image" Target="../media/image49.jpeg"/><Relationship Id="rId22" Type="http://schemas.openxmlformats.org/officeDocument/2006/relationships/image" Target="../media/image57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iff"/><Relationship Id="rId7" Type="http://schemas.openxmlformats.org/officeDocument/2006/relationships/hyperlink" Target="https://www.ruhsemergency.org/" TargetMode="Externa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www.ruem.org/" TargetMode="Externa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openxmlformats.org/officeDocument/2006/relationships/image" Target="cid:image001.jpg@01D941E4.87EC4EA0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8296" y="2079522"/>
            <a:ext cx="6629400" cy="2477729"/>
          </a:xfrm>
        </p:spPr>
        <p:txBody>
          <a:bodyPr>
            <a:normAutofit lnSpcReduction="10000"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Arial Narrow" panose="020B0606020202030204" pitchFamily="34" charset="0"/>
              </a:rPr>
              <a:t>DEPARTMENT </a:t>
            </a:r>
          </a:p>
          <a:p>
            <a:r>
              <a:rPr lang="en-US" sz="4800" b="1" dirty="0">
                <a:solidFill>
                  <a:srgbClr val="002060"/>
                </a:solidFill>
                <a:latin typeface="Arial Narrow" panose="020B0606020202030204" pitchFamily="34" charset="0"/>
              </a:rPr>
              <a:t>OF</a:t>
            </a:r>
          </a:p>
          <a:p>
            <a:r>
              <a:rPr lang="en-US" sz="4800" b="1" dirty="0">
                <a:solidFill>
                  <a:srgbClr val="002060"/>
                </a:solidFill>
                <a:latin typeface="Arial Narrow" panose="020B0606020202030204" pitchFamily="34" charset="0"/>
              </a:rPr>
              <a:t>EMERGENCY MEDICINE</a:t>
            </a:r>
            <a:endParaRPr lang="en-US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293784-C44D-8104-86F6-B345BB824056}"/>
              </a:ext>
            </a:extLst>
          </p:cNvPr>
          <p:cNvSpPr txBox="1"/>
          <p:nvPr/>
        </p:nvSpPr>
        <p:spPr>
          <a:xfrm>
            <a:off x="3834579" y="4447109"/>
            <a:ext cx="21532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Arial Narrow" panose="020B0606020202030204" pitchFamily="34" charset="0"/>
              </a:rPr>
              <a:t>MAY 11,  2023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4F41CE-63AC-444F-C3E9-F80C0ADD5E9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70629" y="393699"/>
            <a:ext cx="2217215" cy="8081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el="http://schemas.microsoft.com/office/2019/extlst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dtdh="http://schemas.microsoft.com/office/word/2020/wordml/sdtdatahash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lc="http://schemas.openxmlformats.org/drawingml/2006/lockedCanvas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678A94-FC3E-032C-8532-4931C86EEECA}"/>
              </a:ext>
            </a:extLst>
          </p:cNvPr>
          <p:cNvSpPr txBox="1"/>
          <p:nvPr/>
        </p:nvSpPr>
        <p:spPr>
          <a:xfrm>
            <a:off x="6410528" y="5953328"/>
            <a:ext cx="2247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 Narrow" panose="020B0606020202030204" pitchFamily="34" charset="0"/>
              </a:rPr>
              <a:t>https://www.ruem.org/</a:t>
            </a:r>
          </a:p>
        </p:txBody>
      </p:sp>
    </p:spTree>
    <p:extLst>
      <p:ext uri="{BB962C8B-B14F-4D97-AF65-F5344CB8AC3E}">
        <p14:creationId xmlns:p14="http://schemas.microsoft.com/office/powerpoint/2010/main" val="5647830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6D527-19DF-7F7D-BA5B-133DEB661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>
                <a:latin typeface="Arial Narrow" panose="020B0606020202030204" pitchFamily="34" charset="0"/>
              </a:rPr>
              <a:t>NURSING</a:t>
            </a:r>
          </a:p>
        </p:txBody>
      </p:sp>
    </p:spTree>
    <p:extLst>
      <p:ext uri="{BB962C8B-B14F-4D97-AF65-F5344CB8AC3E}">
        <p14:creationId xmlns:p14="http://schemas.microsoft.com/office/powerpoint/2010/main" val="34480306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3F28D24-6F6D-B9A0-F7CE-0EB376E4B4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16936" y="4090481"/>
            <a:ext cx="3310128" cy="744166"/>
          </a:xfrm>
        </p:spPr>
        <p:txBody>
          <a:bodyPr/>
          <a:lstStyle/>
          <a:p>
            <a:r>
              <a:rPr lang="en-US" sz="2000" b="1" dirty="0">
                <a:solidFill>
                  <a:srgbClr val="002060"/>
                </a:solidFill>
                <a:latin typeface="Arial Narrow" panose="020B0606020202030204" pitchFamily="34" charset="0"/>
              </a:rPr>
              <a:t>Lisa Mackie, RN</a:t>
            </a:r>
          </a:p>
          <a:p>
            <a:r>
              <a:rPr lang="en-US" sz="1800" dirty="0">
                <a:solidFill>
                  <a:srgbClr val="002060"/>
                </a:solidFill>
                <a:latin typeface="Arial Narrow" panose="020B0606020202030204" pitchFamily="34" charset="0"/>
              </a:rPr>
              <a:t>Clinical Director of Nursing II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182E6A-1341-24FC-E321-9D28BFB3D8F9}"/>
              </a:ext>
            </a:extLst>
          </p:cNvPr>
          <p:cNvPicPr preferRelativeResize="0">
            <a:picLocks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936" y="306641"/>
            <a:ext cx="3310128" cy="3630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2374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624BACD-024B-DB72-2145-033BD1A9DB23}"/>
              </a:ext>
            </a:extLst>
          </p:cNvPr>
          <p:cNvSpPr txBox="1">
            <a:spLocks/>
          </p:cNvSpPr>
          <p:nvPr/>
        </p:nvSpPr>
        <p:spPr>
          <a:xfrm>
            <a:off x="1240277" y="1096122"/>
            <a:ext cx="1507787" cy="515565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>
            <a:lvl1pPr algn="ctr" defTabSz="914400" rtl="0" eaLnBrk="1" latinLnBrk="0" hangingPunct="1">
              <a:lnSpc>
                <a:spcPts val="4600"/>
              </a:lnSpc>
              <a:spcBef>
                <a:spcPct val="0"/>
              </a:spcBef>
              <a:buNone/>
              <a:defRPr sz="4400" u="none" kern="1200" baseline="0">
                <a:solidFill>
                  <a:srgbClr val="003469"/>
                </a:solidFill>
                <a:uFill>
                  <a:solidFill>
                    <a:schemeClr val="tx2">
                      <a:lumMod val="40000"/>
                      <a:lumOff val="60000"/>
                    </a:schemeClr>
                  </a:solidFill>
                </a:uFill>
                <a:latin typeface="Open Sans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Shalyn Kernop</a:t>
            </a:r>
            <a:br>
              <a:rPr lang="en-US" sz="1400" dirty="0">
                <a:solidFill>
                  <a:srgbClr val="002060"/>
                </a:solidFill>
                <a:latin typeface="Arial Narrow" panose="020B0606020202030204" pitchFamily="34" charset="0"/>
              </a:rPr>
            </a:br>
            <a:r>
              <a:rPr lang="en-US" sz="1400" dirty="0">
                <a:solidFill>
                  <a:srgbClr val="002060"/>
                </a:solidFill>
                <a:latin typeface="Arial Narrow" panose="020B0606020202030204" pitchFamily="34" charset="0"/>
              </a:rPr>
              <a:t>Nurse Manager</a:t>
            </a:r>
            <a:endParaRPr lang="en-US" sz="24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3749958-6FE3-8303-750A-BD5A1ED6372E}"/>
              </a:ext>
            </a:extLst>
          </p:cNvPr>
          <p:cNvSpPr txBox="1">
            <a:spLocks/>
          </p:cNvSpPr>
          <p:nvPr/>
        </p:nvSpPr>
        <p:spPr>
          <a:xfrm>
            <a:off x="3660842" y="1023292"/>
            <a:ext cx="1822315" cy="515565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>
            <a:lvl1pPr algn="ctr" defTabSz="914400" rtl="0" eaLnBrk="1" latinLnBrk="0" hangingPunct="1">
              <a:lnSpc>
                <a:spcPts val="4600"/>
              </a:lnSpc>
              <a:spcBef>
                <a:spcPct val="0"/>
              </a:spcBef>
              <a:buNone/>
              <a:defRPr sz="4400" u="none" kern="1200" baseline="0">
                <a:solidFill>
                  <a:srgbClr val="003469"/>
                </a:solidFill>
                <a:uFill>
                  <a:solidFill>
                    <a:schemeClr val="tx2">
                      <a:lumMod val="40000"/>
                      <a:lumOff val="60000"/>
                    </a:schemeClr>
                  </a:solidFill>
                </a:uFill>
                <a:latin typeface="Open Sans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Maria DeLeon, RN</a:t>
            </a:r>
            <a:br>
              <a:rPr lang="en-US" sz="1400" dirty="0">
                <a:solidFill>
                  <a:srgbClr val="002060"/>
                </a:solidFill>
                <a:latin typeface="Arial Narrow" panose="020B0606020202030204" pitchFamily="34" charset="0"/>
              </a:rPr>
            </a:br>
            <a:r>
              <a:rPr lang="en-US" sz="1400" dirty="0">
                <a:solidFill>
                  <a:srgbClr val="002060"/>
                </a:solidFill>
                <a:latin typeface="Arial Narrow" panose="020B0606020202030204" pitchFamily="34" charset="0"/>
              </a:rPr>
              <a:t>Assistant Nurse Manager</a:t>
            </a:r>
            <a:endParaRPr lang="en-US" sz="24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E973D8F-7EB7-595A-03B6-B601E9C4AD3C}"/>
              </a:ext>
            </a:extLst>
          </p:cNvPr>
          <p:cNvSpPr txBox="1">
            <a:spLocks/>
          </p:cNvSpPr>
          <p:nvPr/>
        </p:nvSpPr>
        <p:spPr>
          <a:xfrm>
            <a:off x="6519154" y="1023292"/>
            <a:ext cx="1822315" cy="515565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>
            <a:lvl1pPr algn="ctr" defTabSz="914400" rtl="0" eaLnBrk="1" latinLnBrk="0" hangingPunct="1">
              <a:lnSpc>
                <a:spcPts val="4600"/>
              </a:lnSpc>
              <a:spcBef>
                <a:spcPct val="0"/>
              </a:spcBef>
              <a:buNone/>
              <a:defRPr sz="4400" u="none" kern="1200" baseline="0">
                <a:solidFill>
                  <a:srgbClr val="003469"/>
                </a:solidFill>
                <a:uFill>
                  <a:solidFill>
                    <a:schemeClr val="tx2">
                      <a:lumMod val="40000"/>
                      <a:lumOff val="60000"/>
                    </a:schemeClr>
                  </a:solidFill>
                </a:uFill>
                <a:latin typeface="Open Sans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Autumn Martinez, RN</a:t>
            </a:r>
            <a:br>
              <a:rPr lang="en-US" sz="1400" dirty="0">
                <a:solidFill>
                  <a:srgbClr val="002060"/>
                </a:solidFill>
                <a:latin typeface="Arial Narrow" panose="020B0606020202030204" pitchFamily="34" charset="0"/>
              </a:rPr>
            </a:br>
            <a:r>
              <a:rPr lang="en-US" sz="1400" dirty="0">
                <a:solidFill>
                  <a:srgbClr val="002060"/>
                </a:solidFill>
                <a:latin typeface="Arial Narrow" panose="020B0606020202030204" pitchFamily="34" charset="0"/>
              </a:rPr>
              <a:t>Assistant Nurse Manager</a:t>
            </a:r>
            <a:endParaRPr lang="en-US" sz="24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52AC899-F415-80BE-03FF-AA9C5A65FF15}"/>
              </a:ext>
            </a:extLst>
          </p:cNvPr>
          <p:cNvSpPr txBox="1">
            <a:spLocks/>
          </p:cNvSpPr>
          <p:nvPr/>
        </p:nvSpPr>
        <p:spPr>
          <a:xfrm>
            <a:off x="1166510" y="1749940"/>
            <a:ext cx="1822315" cy="515565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>
            <a:lvl1pPr algn="ctr" defTabSz="914400" rtl="0" eaLnBrk="1" latinLnBrk="0" hangingPunct="1">
              <a:lnSpc>
                <a:spcPts val="4600"/>
              </a:lnSpc>
              <a:spcBef>
                <a:spcPct val="0"/>
              </a:spcBef>
              <a:buNone/>
              <a:defRPr sz="4400" u="none" kern="1200" baseline="0">
                <a:solidFill>
                  <a:srgbClr val="003469"/>
                </a:solidFill>
                <a:uFill>
                  <a:solidFill>
                    <a:schemeClr val="tx2">
                      <a:lumMod val="40000"/>
                      <a:lumOff val="60000"/>
                    </a:schemeClr>
                  </a:solidFill>
                </a:uFill>
                <a:latin typeface="Open Sans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Stephanie Dvorak, RN</a:t>
            </a:r>
            <a:br>
              <a:rPr lang="en-US" sz="1400" dirty="0">
                <a:solidFill>
                  <a:srgbClr val="002060"/>
                </a:solidFill>
                <a:latin typeface="Arial Narrow" panose="020B0606020202030204" pitchFamily="34" charset="0"/>
              </a:rPr>
            </a:br>
            <a:r>
              <a:rPr lang="en-US" sz="1400" dirty="0">
                <a:solidFill>
                  <a:srgbClr val="002060"/>
                </a:solidFill>
                <a:latin typeface="Arial Narrow" panose="020B0606020202030204" pitchFamily="34" charset="0"/>
              </a:rPr>
              <a:t>Assistant Nurse Manager</a:t>
            </a:r>
            <a:endParaRPr lang="en-US" sz="24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C4E523-192C-186F-4519-CF8C924DD89C}"/>
              </a:ext>
            </a:extLst>
          </p:cNvPr>
          <p:cNvSpPr txBox="1">
            <a:spLocks/>
          </p:cNvSpPr>
          <p:nvPr/>
        </p:nvSpPr>
        <p:spPr>
          <a:xfrm>
            <a:off x="3429000" y="1674775"/>
            <a:ext cx="2629714" cy="719847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>
            <a:lvl1pPr algn="ctr" defTabSz="914400" rtl="0" eaLnBrk="1" latinLnBrk="0" hangingPunct="1">
              <a:lnSpc>
                <a:spcPts val="4600"/>
              </a:lnSpc>
              <a:spcBef>
                <a:spcPct val="0"/>
              </a:spcBef>
              <a:buNone/>
              <a:defRPr sz="4400" u="none" kern="1200" baseline="0">
                <a:solidFill>
                  <a:srgbClr val="003469"/>
                </a:solidFill>
                <a:uFill>
                  <a:solidFill>
                    <a:schemeClr val="tx2">
                      <a:lumMod val="40000"/>
                      <a:lumOff val="60000"/>
                    </a:schemeClr>
                  </a:solidFill>
                </a:uFill>
                <a:latin typeface="Open Sans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Lori Maddox, BSN, RN, CEN</a:t>
            </a:r>
            <a:br>
              <a:rPr lang="en-US" sz="1400" dirty="0">
                <a:solidFill>
                  <a:srgbClr val="002060"/>
                </a:solidFill>
                <a:latin typeface="Arial Narrow" panose="020B0606020202030204" pitchFamily="34" charset="0"/>
              </a:rPr>
            </a:br>
            <a:r>
              <a:rPr lang="en-US" sz="1400" dirty="0">
                <a:solidFill>
                  <a:srgbClr val="002060"/>
                </a:solidFill>
                <a:latin typeface="Arial Narrow" panose="020B0606020202030204" pitchFamily="34" charset="0"/>
              </a:rPr>
              <a:t>Pre-Hospital Liaison and</a:t>
            </a:r>
          </a:p>
          <a:p>
            <a:pPr>
              <a:lnSpc>
                <a:spcPct val="100000"/>
              </a:lnSpc>
            </a:pPr>
            <a:r>
              <a:rPr lang="en-US" sz="1400" dirty="0">
                <a:solidFill>
                  <a:srgbClr val="002060"/>
                </a:solidFill>
                <a:latin typeface="Arial Narrow" panose="020B0606020202030204" pitchFamily="34" charset="0"/>
              </a:rPr>
              <a:t>Disaster Coordinator</a:t>
            </a:r>
            <a:endParaRPr lang="en-US" sz="24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564F68E-5EDC-DEA2-602D-B9BF6430CCE7}"/>
              </a:ext>
            </a:extLst>
          </p:cNvPr>
          <p:cNvSpPr txBox="1">
            <a:spLocks/>
          </p:cNvSpPr>
          <p:nvPr/>
        </p:nvSpPr>
        <p:spPr>
          <a:xfrm>
            <a:off x="6322980" y="1674775"/>
            <a:ext cx="2281134" cy="515566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>
            <a:lvl1pPr algn="ctr" defTabSz="914400" rtl="0" eaLnBrk="1" latinLnBrk="0" hangingPunct="1">
              <a:lnSpc>
                <a:spcPts val="4600"/>
              </a:lnSpc>
              <a:spcBef>
                <a:spcPct val="0"/>
              </a:spcBef>
              <a:buNone/>
              <a:defRPr sz="4400" u="none" kern="1200" baseline="0">
                <a:solidFill>
                  <a:srgbClr val="003469"/>
                </a:solidFill>
                <a:uFill>
                  <a:solidFill>
                    <a:schemeClr val="tx2">
                      <a:lumMod val="40000"/>
                      <a:lumOff val="60000"/>
                    </a:schemeClr>
                  </a:solidFill>
                </a:uFill>
                <a:latin typeface="Open Sans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Autumn Salazar, RN</a:t>
            </a:r>
            <a:br>
              <a:rPr lang="en-US" sz="1400" dirty="0">
                <a:solidFill>
                  <a:srgbClr val="002060"/>
                </a:solidFill>
                <a:latin typeface="Arial Narrow" panose="020B0606020202030204" pitchFamily="34" charset="0"/>
              </a:rPr>
            </a:br>
            <a:r>
              <a:rPr lang="en-US" sz="1400" dirty="0">
                <a:solidFill>
                  <a:srgbClr val="002060"/>
                </a:solidFill>
                <a:latin typeface="Arial Narrow" panose="020B0606020202030204" pitchFamily="34" charset="0"/>
              </a:rPr>
              <a:t>Quality and Education Coordinator</a:t>
            </a:r>
            <a:endParaRPr lang="en-US" sz="24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16A8068-F63A-876D-9492-0CE10407CF39}"/>
              </a:ext>
            </a:extLst>
          </p:cNvPr>
          <p:cNvSpPr txBox="1">
            <a:spLocks/>
          </p:cNvSpPr>
          <p:nvPr/>
        </p:nvSpPr>
        <p:spPr>
          <a:xfrm>
            <a:off x="963853" y="2477252"/>
            <a:ext cx="2227631" cy="515565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>
            <a:lvl1pPr algn="ctr" defTabSz="914400" rtl="0" eaLnBrk="1" latinLnBrk="0" hangingPunct="1">
              <a:lnSpc>
                <a:spcPts val="4600"/>
              </a:lnSpc>
              <a:spcBef>
                <a:spcPct val="0"/>
              </a:spcBef>
              <a:buNone/>
              <a:defRPr sz="4400" u="none" kern="1200" baseline="0">
                <a:solidFill>
                  <a:srgbClr val="003469"/>
                </a:solidFill>
                <a:uFill>
                  <a:solidFill>
                    <a:schemeClr val="tx2">
                      <a:lumMod val="40000"/>
                      <a:lumOff val="60000"/>
                    </a:schemeClr>
                  </a:solidFill>
                </a:uFill>
                <a:latin typeface="Open Sans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Stan Hall, RN</a:t>
            </a:r>
            <a:br>
              <a:rPr lang="en-US" sz="1400" dirty="0">
                <a:solidFill>
                  <a:srgbClr val="002060"/>
                </a:solidFill>
                <a:latin typeface="Arial Narrow" panose="020B0606020202030204" pitchFamily="34" charset="0"/>
              </a:rPr>
            </a:br>
            <a:r>
              <a:rPr lang="en-US" sz="1400" dirty="0">
                <a:solidFill>
                  <a:srgbClr val="002060"/>
                </a:solidFill>
                <a:latin typeface="Arial Narrow" panose="020B0606020202030204" pitchFamily="34" charset="0"/>
              </a:rPr>
              <a:t>In-Patient Disaster Coordinator</a:t>
            </a:r>
            <a:endParaRPr lang="en-US" sz="24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C7A781E-D3C8-50DB-F599-6A87E45E465B}"/>
              </a:ext>
            </a:extLst>
          </p:cNvPr>
          <p:cNvSpPr txBox="1">
            <a:spLocks/>
          </p:cNvSpPr>
          <p:nvPr/>
        </p:nvSpPr>
        <p:spPr>
          <a:xfrm>
            <a:off x="3687190" y="2471259"/>
            <a:ext cx="1862846" cy="515565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>
            <a:lvl1pPr algn="ctr" defTabSz="914400" rtl="0" eaLnBrk="1" latinLnBrk="0" hangingPunct="1">
              <a:lnSpc>
                <a:spcPts val="4600"/>
              </a:lnSpc>
              <a:spcBef>
                <a:spcPct val="0"/>
              </a:spcBef>
              <a:buNone/>
              <a:defRPr sz="4400" u="none" kern="1200" baseline="0">
                <a:solidFill>
                  <a:srgbClr val="003469"/>
                </a:solidFill>
                <a:uFill>
                  <a:solidFill>
                    <a:schemeClr val="tx2">
                      <a:lumMod val="40000"/>
                      <a:lumOff val="60000"/>
                    </a:schemeClr>
                  </a:solidFill>
                </a:uFill>
                <a:latin typeface="Open Sans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Michelle Lemieux, RN</a:t>
            </a:r>
            <a:br>
              <a:rPr lang="en-US" sz="1400" dirty="0">
                <a:solidFill>
                  <a:srgbClr val="002060"/>
                </a:solidFill>
                <a:latin typeface="Arial Narrow" panose="020B0606020202030204" pitchFamily="34" charset="0"/>
              </a:rPr>
            </a:br>
            <a:r>
              <a:rPr lang="en-US" sz="1400" dirty="0">
                <a:solidFill>
                  <a:srgbClr val="002060"/>
                </a:solidFill>
                <a:latin typeface="Arial Narrow" panose="020B0606020202030204" pitchFamily="34" charset="0"/>
              </a:rPr>
              <a:t>Educator</a:t>
            </a:r>
            <a:endParaRPr lang="en-US" sz="24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43B4214-56AD-DCAC-44D3-E8ED685A7DEA}"/>
              </a:ext>
            </a:extLst>
          </p:cNvPr>
          <p:cNvSpPr txBox="1">
            <a:spLocks/>
          </p:cNvSpPr>
          <p:nvPr/>
        </p:nvSpPr>
        <p:spPr>
          <a:xfrm>
            <a:off x="6498889" y="2412548"/>
            <a:ext cx="1862846" cy="515565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>
            <a:lvl1pPr algn="ctr" defTabSz="914400" rtl="0" eaLnBrk="1" latinLnBrk="0" hangingPunct="1">
              <a:lnSpc>
                <a:spcPts val="4600"/>
              </a:lnSpc>
              <a:spcBef>
                <a:spcPct val="0"/>
              </a:spcBef>
              <a:buNone/>
              <a:defRPr sz="4400" u="none" kern="1200" baseline="0">
                <a:solidFill>
                  <a:srgbClr val="003469"/>
                </a:solidFill>
                <a:uFill>
                  <a:solidFill>
                    <a:schemeClr val="tx2">
                      <a:lumMod val="40000"/>
                      <a:lumOff val="60000"/>
                    </a:schemeClr>
                  </a:solidFill>
                </a:uFill>
                <a:latin typeface="Open Sans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Ashley Young, RN</a:t>
            </a:r>
            <a:br>
              <a:rPr lang="en-US" sz="1400" dirty="0">
                <a:solidFill>
                  <a:srgbClr val="002060"/>
                </a:solidFill>
                <a:latin typeface="Arial Narrow" panose="020B0606020202030204" pitchFamily="34" charset="0"/>
              </a:rPr>
            </a:br>
            <a:r>
              <a:rPr lang="en-US" sz="1400" dirty="0">
                <a:solidFill>
                  <a:srgbClr val="002060"/>
                </a:solidFill>
                <a:latin typeface="Arial Narrow" panose="020B0606020202030204" pitchFamily="34" charset="0"/>
              </a:rPr>
              <a:t>Educator</a:t>
            </a:r>
            <a:endParaRPr lang="en-US" sz="24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7CCE79F-CE4A-895B-E947-A09054EBF791}"/>
              </a:ext>
            </a:extLst>
          </p:cNvPr>
          <p:cNvSpPr txBox="1">
            <a:spLocks/>
          </p:cNvSpPr>
          <p:nvPr/>
        </p:nvSpPr>
        <p:spPr>
          <a:xfrm>
            <a:off x="1062747" y="3204564"/>
            <a:ext cx="1862846" cy="515565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>
            <a:lvl1pPr algn="ctr" defTabSz="914400" rtl="0" eaLnBrk="1" latinLnBrk="0" hangingPunct="1">
              <a:lnSpc>
                <a:spcPts val="4600"/>
              </a:lnSpc>
              <a:spcBef>
                <a:spcPct val="0"/>
              </a:spcBef>
              <a:buNone/>
              <a:defRPr sz="4400" u="none" kern="1200" baseline="0">
                <a:solidFill>
                  <a:srgbClr val="003469"/>
                </a:solidFill>
                <a:uFill>
                  <a:solidFill>
                    <a:schemeClr val="tx2">
                      <a:lumMod val="40000"/>
                      <a:lumOff val="60000"/>
                    </a:schemeClr>
                  </a:solidFill>
                </a:uFill>
                <a:latin typeface="Open Sans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Jamie Johnson, RN</a:t>
            </a:r>
            <a:br>
              <a:rPr lang="en-US" sz="1400" dirty="0">
                <a:solidFill>
                  <a:srgbClr val="002060"/>
                </a:solidFill>
                <a:latin typeface="Arial Narrow" panose="020B0606020202030204" pitchFamily="34" charset="0"/>
              </a:rPr>
            </a:br>
            <a:r>
              <a:rPr lang="en-US" sz="1400" dirty="0">
                <a:solidFill>
                  <a:srgbClr val="002060"/>
                </a:solidFill>
                <a:latin typeface="Arial Narrow" panose="020B0606020202030204" pitchFamily="34" charset="0"/>
              </a:rPr>
              <a:t>Educator</a:t>
            </a:r>
            <a:endParaRPr lang="en-US" sz="24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5CD05A1-ADFF-FA99-04C0-8E1B785C9A40}"/>
              </a:ext>
            </a:extLst>
          </p:cNvPr>
          <p:cNvSpPr txBox="1">
            <a:spLocks/>
          </p:cNvSpPr>
          <p:nvPr/>
        </p:nvSpPr>
        <p:spPr>
          <a:xfrm>
            <a:off x="3640576" y="3200074"/>
            <a:ext cx="1862846" cy="515565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>
            <a:lvl1pPr algn="ctr" defTabSz="914400" rtl="0" eaLnBrk="1" latinLnBrk="0" hangingPunct="1">
              <a:lnSpc>
                <a:spcPts val="4600"/>
              </a:lnSpc>
              <a:spcBef>
                <a:spcPct val="0"/>
              </a:spcBef>
              <a:buNone/>
              <a:defRPr sz="4400" u="none" kern="1200" baseline="0">
                <a:solidFill>
                  <a:srgbClr val="003469"/>
                </a:solidFill>
                <a:uFill>
                  <a:solidFill>
                    <a:schemeClr val="tx2">
                      <a:lumMod val="40000"/>
                      <a:lumOff val="60000"/>
                    </a:schemeClr>
                  </a:solidFill>
                </a:uFill>
                <a:latin typeface="Open Sans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Maria Arvizu, RN</a:t>
            </a:r>
            <a:br>
              <a:rPr lang="en-US" sz="1400" dirty="0">
                <a:solidFill>
                  <a:srgbClr val="002060"/>
                </a:solidFill>
                <a:latin typeface="Arial Narrow" panose="020B0606020202030204" pitchFamily="34" charset="0"/>
              </a:rPr>
            </a:br>
            <a:r>
              <a:rPr lang="en-US" sz="1400" dirty="0">
                <a:solidFill>
                  <a:srgbClr val="002060"/>
                </a:solidFill>
                <a:latin typeface="Arial Narrow" panose="020B0606020202030204" pitchFamily="34" charset="0"/>
              </a:rPr>
              <a:t>Educator</a:t>
            </a:r>
            <a:endParaRPr lang="en-US" sz="24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9D5FB3A-DFDF-6E45-D35E-9EB0F6228D75}"/>
              </a:ext>
            </a:extLst>
          </p:cNvPr>
          <p:cNvSpPr txBox="1">
            <a:spLocks/>
          </p:cNvSpPr>
          <p:nvPr/>
        </p:nvSpPr>
        <p:spPr>
          <a:xfrm>
            <a:off x="6498889" y="3192006"/>
            <a:ext cx="1862846" cy="515565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>
            <a:lvl1pPr algn="ctr" defTabSz="914400" rtl="0" eaLnBrk="1" latinLnBrk="0" hangingPunct="1">
              <a:lnSpc>
                <a:spcPts val="4600"/>
              </a:lnSpc>
              <a:spcBef>
                <a:spcPct val="0"/>
              </a:spcBef>
              <a:buNone/>
              <a:defRPr sz="4400" u="none" kern="1200" baseline="0">
                <a:solidFill>
                  <a:srgbClr val="003469"/>
                </a:solidFill>
                <a:uFill>
                  <a:solidFill>
                    <a:schemeClr val="tx2">
                      <a:lumMod val="40000"/>
                      <a:lumOff val="60000"/>
                    </a:schemeClr>
                  </a:solidFill>
                </a:uFill>
                <a:latin typeface="Open Sans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Dan </a:t>
            </a: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Wethey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, RN</a:t>
            </a:r>
            <a:br>
              <a:rPr lang="en-US" sz="1400" dirty="0">
                <a:solidFill>
                  <a:srgbClr val="002060"/>
                </a:solidFill>
                <a:latin typeface="Arial Narrow" panose="020B0606020202030204" pitchFamily="34" charset="0"/>
              </a:rPr>
            </a:br>
            <a:r>
              <a:rPr lang="en-US" sz="1400" dirty="0">
                <a:solidFill>
                  <a:srgbClr val="002060"/>
                </a:solidFill>
                <a:latin typeface="Arial Narrow" panose="020B0606020202030204" pitchFamily="34" charset="0"/>
              </a:rPr>
              <a:t>Point-Of-Care Lead</a:t>
            </a:r>
            <a:endParaRPr lang="en-US" sz="24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361E39E-6B84-C172-EF27-B8BABDDFF68C}"/>
              </a:ext>
            </a:extLst>
          </p:cNvPr>
          <p:cNvSpPr txBox="1">
            <a:spLocks/>
          </p:cNvSpPr>
          <p:nvPr/>
        </p:nvSpPr>
        <p:spPr>
          <a:xfrm>
            <a:off x="1146244" y="3848554"/>
            <a:ext cx="1862846" cy="515565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>
            <a:lvl1pPr algn="ctr" defTabSz="914400" rtl="0" eaLnBrk="1" latinLnBrk="0" hangingPunct="1">
              <a:lnSpc>
                <a:spcPts val="4600"/>
              </a:lnSpc>
              <a:spcBef>
                <a:spcPct val="0"/>
              </a:spcBef>
              <a:buNone/>
              <a:defRPr sz="4400" u="none" kern="1200" baseline="0">
                <a:solidFill>
                  <a:srgbClr val="003469"/>
                </a:solidFill>
                <a:uFill>
                  <a:solidFill>
                    <a:schemeClr val="tx2">
                      <a:lumMod val="40000"/>
                      <a:lumOff val="60000"/>
                    </a:schemeClr>
                  </a:solidFill>
                </a:uFill>
                <a:latin typeface="Open Sans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Quentin Shuster, RN</a:t>
            </a:r>
            <a:br>
              <a:rPr lang="en-US" sz="1400" dirty="0">
                <a:solidFill>
                  <a:srgbClr val="002060"/>
                </a:solidFill>
                <a:latin typeface="Arial Narrow" panose="020B0606020202030204" pitchFamily="34" charset="0"/>
              </a:rPr>
            </a:br>
            <a:r>
              <a:rPr lang="en-US" sz="1400" dirty="0">
                <a:solidFill>
                  <a:srgbClr val="002060"/>
                </a:solidFill>
                <a:latin typeface="Arial Narrow" panose="020B0606020202030204" pitchFamily="34" charset="0"/>
              </a:rPr>
              <a:t>Point-Of-Care Lead</a:t>
            </a:r>
            <a:endParaRPr lang="en-US" sz="24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4D012DF-5939-4C54-6441-BA22B38E2208}"/>
              </a:ext>
            </a:extLst>
          </p:cNvPr>
          <p:cNvSpPr txBox="1">
            <a:spLocks/>
          </p:cNvSpPr>
          <p:nvPr/>
        </p:nvSpPr>
        <p:spPr>
          <a:xfrm>
            <a:off x="3812434" y="3842589"/>
            <a:ext cx="1862846" cy="515565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>
            <a:lvl1pPr algn="ctr" defTabSz="914400" rtl="0" eaLnBrk="1" latinLnBrk="0" hangingPunct="1">
              <a:lnSpc>
                <a:spcPts val="4600"/>
              </a:lnSpc>
              <a:spcBef>
                <a:spcPct val="0"/>
              </a:spcBef>
              <a:buNone/>
              <a:defRPr sz="4400" u="none" kern="1200" baseline="0">
                <a:solidFill>
                  <a:srgbClr val="003469"/>
                </a:solidFill>
                <a:uFill>
                  <a:solidFill>
                    <a:schemeClr val="tx2">
                      <a:lumMod val="40000"/>
                      <a:lumOff val="60000"/>
                    </a:schemeClr>
                  </a:solidFill>
                </a:uFill>
                <a:latin typeface="Open Sans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Richia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 Davis, LVN</a:t>
            </a:r>
            <a:br>
              <a:rPr lang="en-US" sz="1400" dirty="0">
                <a:solidFill>
                  <a:srgbClr val="002060"/>
                </a:solidFill>
                <a:latin typeface="Arial Narrow" panose="020B0606020202030204" pitchFamily="34" charset="0"/>
              </a:rPr>
            </a:br>
            <a:r>
              <a:rPr lang="en-US" sz="1400" dirty="0">
                <a:solidFill>
                  <a:srgbClr val="002060"/>
                </a:solidFill>
                <a:latin typeface="Arial Narrow" panose="020B0606020202030204" pitchFamily="34" charset="0"/>
              </a:rPr>
              <a:t>Billing</a:t>
            </a:r>
            <a:endParaRPr lang="en-US" sz="24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067A929-BEB5-CC2E-3524-0727410DDBB7}"/>
              </a:ext>
            </a:extLst>
          </p:cNvPr>
          <p:cNvSpPr txBox="1">
            <a:spLocks/>
          </p:cNvSpPr>
          <p:nvPr/>
        </p:nvSpPr>
        <p:spPr>
          <a:xfrm>
            <a:off x="6606703" y="3848554"/>
            <a:ext cx="1862846" cy="515565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>
            <a:lvl1pPr algn="ctr" defTabSz="914400" rtl="0" eaLnBrk="1" latinLnBrk="0" hangingPunct="1">
              <a:lnSpc>
                <a:spcPts val="4600"/>
              </a:lnSpc>
              <a:spcBef>
                <a:spcPct val="0"/>
              </a:spcBef>
              <a:buNone/>
              <a:defRPr sz="4400" u="none" kern="1200" baseline="0">
                <a:solidFill>
                  <a:srgbClr val="003469"/>
                </a:solidFill>
                <a:uFill>
                  <a:solidFill>
                    <a:schemeClr val="tx2">
                      <a:lumMod val="40000"/>
                      <a:lumOff val="60000"/>
                    </a:schemeClr>
                  </a:solidFill>
                </a:uFill>
                <a:latin typeface="Open Sans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Carlande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Gue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, LVN</a:t>
            </a:r>
            <a:br>
              <a:rPr lang="en-US" sz="1400" dirty="0">
                <a:solidFill>
                  <a:srgbClr val="002060"/>
                </a:solidFill>
                <a:latin typeface="Arial Narrow" panose="020B0606020202030204" pitchFamily="34" charset="0"/>
              </a:rPr>
            </a:br>
            <a:r>
              <a:rPr lang="en-US" sz="1400" dirty="0">
                <a:solidFill>
                  <a:srgbClr val="002060"/>
                </a:solidFill>
                <a:latin typeface="Arial Narrow" panose="020B0606020202030204" pitchFamily="34" charset="0"/>
              </a:rPr>
              <a:t>Billing</a:t>
            </a:r>
            <a:endParaRPr lang="en-US" sz="24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2EC5F18-FBE6-0900-A3B5-3C2B9CC66929}"/>
              </a:ext>
            </a:extLst>
          </p:cNvPr>
          <p:cNvSpPr txBox="1">
            <a:spLocks/>
          </p:cNvSpPr>
          <p:nvPr/>
        </p:nvSpPr>
        <p:spPr>
          <a:xfrm>
            <a:off x="1125979" y="4575866"/>
            <a:ext cx="1862846" cy="515565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>
            <a:lvl1pPr algn="ctr" defTabSz="914400" rtl="0" eaLnBrk="1" latinLnBrk="0" hangingPunct="1">
              <a:lnSpc>
                <a:spcPts val="4600"/>
              </a:lnSpc>
              <a:spcBef>
                <a:spcPct val="0"/>
              </a:spcBef>
              <a:buNone/>
              <a:defRPr sz="4400" u="none" kern="1200" baseline="0">
                <a:solidFill>
                  <a:srgbClr val="003469"/>
                </a:solidFill>
                <a:uFill>
                  <a:solidFill>
                    <a:schemeClr val="tx2">
                      <a:lumMod val="40000"/>
                      <a:lumOff val="60000"/>
                    </a:schemeClr>
                  </a:solidFill>
                </a:uFill>
                <a:latin typeface="Open Sans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Danielle Mackey, LVN</a:t>
            </a:r>
            <a:br>
              <a:rPr lang="en-US" sz="1400" dirty="0">
                <a:solidFill>
                  <a:srgbClr val="002060"/>
                </a:solidFill>
                <a:latin typeface="Arial Narrow" panose="020B0606020202030204" pitchFamily="34" charset="0"/>
              </a:rPr>
            </a:br>
            <a:r>
              <a:rPr lang="en-US" sz="1400" dirty="0">
                <a:solidFill>
                  <a:srgbClr val="002060"/>
                </a:solidFill>
                <a:latin typeface="Arial Narrow" panose="020B0606020202030204" pitchFamily="34" charset="0"/>
              </a:rPr>
              <a:t>Billing</a:t>
            </a:r>
            <a:endParaRPr lang="en-US" sz="24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155B8648-59D9-27FB-A49F-DCC894F237C7}"/>
              </a:ext>
            </a:extLst>
          </p:cNvPr>
          <p:cNvSpPr txBox="1">
            <a:spLocks/>
          </p:cNvSpPr>
          <p:nvPr/>
        </p:nvSpPr>
        <p:spPr>
          <a:xfrm>
            <a:off x="3640576" y="4678572"/>
            <a:ext cx="1862846" cy="515565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>
            <a:lvl1pPr algn="ctr" defTabSz="914400" rtl="0" eaLnBrk="1" latinLnBrk="0" hangingPunct="1">
              <a:lnSpc>
                <a:spcPts val="4600"/>
              </a:lnSpc>
              <a:spcBef>
                <a:spcPct val="0"/>
              </a:spcBef>
              <a:buNone/>
              <a:defRPr sz="4400" u="none" kern="1200" baseline="0">
                <a:solidFill>
                  <a:srgbClr val="003469"/>
                </a:solidFill>
                <a:uFill>
                  <a:solidFill>
                    <a:schemeClr val="tx2">
                      <a:lumMod val="40000"/>
                      <a:lumOff val="60000"/>
                    </a:schemeClr>
                  </a:solidFill>
                </a:uFill>
                <a:latin typeface="Open Sans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Collette Hamilton</a:t>
            </a:r>
            <a:br>
              <a:rPr lang="en-US" sz="1400" dirty="0">
                <a:solidFill>
                  <a:srgbClr val="002060"/>
                </a:solidFill>
                <a:latin typeface="Arial Narrow" panose="020B0606020202030204" pitchFamily="34" charset="0"/>
              </a:rPr>
            </a:br>
            <a:r>
              <a:rPr lang="en-US" sz="1400" dirty="0">
                <a:solidFill>
                  <a:srgbClr val="002060"/>
                </a:solidFill>
                <a:latin typeface="Arial Narrow" panose="020B0606020202030204" pitchFamily="34" charset="0"/>
              </a:rPr>
              <a:t>Office Assistant</a:t>
            </a:r>
            <a:endParaRPr lang="en-US" sz="24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824E6180-A9D6-536B-123C-97706F2040FD}"/>
              </a:ext>
            </a:extLst>
          </p:cNvPr>
          <p:cNvSpPr txBox="1">
            <a:spLocks/>
          </p:cNvSpPr>
          <p:nvPr/>
        </p:nvSpPr>
        <p:spPr>
          <a:xfrm>
            <a:off x="3747988" y="5298042"/>
            <a:ext cx="1862846" cy="301469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>
            <a:lvl1pPr algn="ctr" defTabSz="914400" rtl="0" eaLnBrk="1" latinLnBrk="0" hangingPunct="1">
              <a:lnSpc>
                <a:spcPts val="4600"/>
              </a:lnSpc>
              <a:spcBef>
                <a:spcPct val="0"/>
              </a:spcBef>
              <a:buNone/>
              <a:defRPr sz="4400" u="none" kern="1200" baseline="0">
                <a:solidFill>
                  <a:srgbClr val="003469"/>
                </a:solidFill>
                <a:uFill>
                  <a:solidFill>
                    <a:schemeClr val="tx2">
                      <a:lumMod val="40000"/>
                      <a:lumOff val="60000"/>
                    </a:schemeClr>
                  </a:solidFill>
                </a:uFill>
                <a:latin typeface="Open Sans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16 </a:t>
            </a:r>
            <a:r>
              <a:rPr lang="en-US" sz="1600" dirty="0">
                <a:solidFill>
                  <a:srgbClr val="002060"/>
                </a:solidFill>
                <a:latin typeface="Arial Narrow" panose="020B0606020202030204" pitchFamily="34" charset="0"/>
              </a:rPr>
              <a:t>LVN’s</a:t>
            </a:r>
            <a:endParaRPr lang="en-US" sz="24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FC9B8744-415A-E73A-539E-A959671705B5}"/>
              </a:ext>
            </a:extLst>
          </p:cNvPr>
          <p:cNvSpPr txBox="1">
            <a:spLocks/>
          </p:cNvSpPr>
          <p:nvPr/>
        </p:nvSpPr>
        <p:spPr>
          <a:xfrm>
            <a:off x="6741268" y="4675040"/>
            <a:ext cx="1862846" cy="301469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>
            <a:lvl1pPr algn="ctr" defTabSz="914400" rtl="0" eaLnBrk="1" latinLnBrk="0" hangingPunct="1">
              <a:lnSpc>
                <a:spcPts val="4600"/>
              </a:lnSpc>
              <a:spcBef>
                <a:spcPct val="0"/>
              </a:spcBef>
              <a:buNone/>
              <a:defRPr sz="4400" u="none" kern="1200" baseline="0">
                <a:solidFill>
                  <a:srgbClr val="003469"/>
                </a:solidFill>
                <a:uFill>
                  <a:solidFill>
                    <a:schemeClr val="tx2">
                      <a:lumMod val="40000"/>
                      <a:lumOff val="60000"/>
                    </a:schemeClr>
                  </a:solidFill>
                </a:uFill>
                <a:latin typeface="Open Sans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146 </a:t>
            </a:r>
            <a:r>
              <a:rPr lang="en-US" sz="1600" dirty="0">
                <a:solidFill>
                  <a:srgbClr val="002060"/>
                </a:solidFill>
                <a:latin typeface="Arial Narrow" panose="020B0606020202030204" pitchFamily="34" charset="0"/>
              </a:rPr>
              <a:t>RUHS RN’s</a:t>
            </a:r>
            <a:endParaRPr lang="en-US" sz="24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5CBCC363-4691-ABD3-F5AC-E4A62DD0A171}"/>
              </a:ext>
            </a:extLst>
          </p:cNvPr>
          <p:cNvSpPr txBox="1">
            <a:spLocks/>
          </p:cNvSpPr>
          <p:nvPr/>
        </p:nvSpPr>
        <p:spPr>
          <a:xfrm>
            <a:off x="1166510" y="5304009"/>
            <a:ext cx="1862846" cy="301469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>
            <a:lvl1pPr algn="ctr" defTabSz="914400" rtl="0" eaLnBrk="1" latinLnBrk="0" hangingPunct="1">
              <a:lnSpc>
                <a:spcPts val="4600"/>
              </a:lnSpc>
              <a:spcBef>
                <a:spcPct val="0"/>
              </a:spcBef>
              <a:buNone/>
              <a:defRPr sz="4400" u="none" kern="1200" baseline="0">
                <a:solidFill>
                  <a:srgbClr val="003469"/>
                </a:solidFill>
                <a:uFill>
                  <a:solidFill>
                    <a:schemeClr val="tx2">
                      <a:lumMod val="40000"/>
                      <a:lumOff val="60000"/>
                    </a:schemeClr>
                  </a:solidFill>
                </a:uFill>
                <a:latin typeface="Open Sans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48 </a:t>
            </a:r>
            <a:r>
              <a:rPr lang="en-US" sz="1600" dirty="0">
                <a:solidFill>
                  <a:srgbClr val="002060"/>
                </a:solidFill>
                <a:latin typeface="Arial Narrow" panose="020B0606020202030204" pitchFamily="34" charset="0"/>
              </a:rPr>
              <a:t>Traveling RN’s</a:t>
            </a:r>
            <a:endParaRPr lang="en-US" sz="24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6CFEA365-87BB-A3B0-D657-6C2B43EFCA64}"/>
              </a:ext>
            </a:extLst>
          </p:cNvPr>
          <p:cNvSpPr txBox="1">
            <a:spLocks/>
          </p:cNvSpPr>
          <p:nvPr/>
        </p:nvSpPr>
        <p:spPr>
          <a:xfrm>
            <a:off x="3812434" y="5834708"/>
            <a:ext cx="1862846" cy="301469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>
            <a:lvl1pPr algn="ctr" defTabSz="914400" rtl="0" eaLnBrk="1" latinLnBrk="0" hangingPunct="1">
              <a:lnSpc>
                <a:spcPts val="4600"/>
              </a:lnSpc>
              <a:spcBef>
                <a:spcPct val="0"/>
              </a:spcBef>
              <a:buNone/>
              <a:defRPr sz="4400" u="none" kern="1200" baseline="0">
                <a:solidFill>
                  <a:srgbClr val="003469"/>
                </a:solidFill>
                <a:uFill>
                  <a:solidFill>
                    <a:schemeClr val="tx2">
                      <a:lumMod val="40000"/>
                      <a:lumOff val="60000"/>
                    </a:schemeClr>
                  </a:solidFill>
                </a:uFill>
                <a:latin typeface="Open Sans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50 </a:t>
            </a:r>
            <a:r>
              <a:rPr lang="en-US" sz="1600" dirty="0">
                <a:solidFill>
                  <a:srgbClr val="002060"/>
                </a:solidFill>
                <a:latin typeface="Arial Narrow" panose="020B0606020202030204" pitchFamily="34" charset="0"/>
              </a:rPr>
              <a:t>TECHS</a:t>
            </a:r>
            <a:endParaRPr lang="en-US" sz="24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8EA5F8D7-0CBA-2659-5CBD-F54FB5CD3597}"/>
              </a:ext>
            </a:extLst>
          </p:cNvPr>
          <p:cNvSpPr txBox="1">
            <a:spLocks/>
          </p:cNvSpPr>
          <p:nvPr/>
        </p:nvSpPr>
        <p:spPr>
          <a:xfrm>
            <a:off x="1166510" y="5806122"/>
            <a:ext cx="1862846" cy="301469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>
            <a:lvl1pPr algn="ctr" defTabSz="914400" rtl="0" eaLnBrk="1" latinLnBrk="0" hangingPunct="1">
              <a:lnSpc>
                <a:spcPts val="4600"/>
              </a:lnSpc>
              <a:spcBef>
                <a:spcPct val="0"/>
              </a:spcBef>
              <a:buNone/>
              <a:defRPr sz="4400" u="none" kern="1200" baseline="0">
                <a:solidFill>
                  <a:srgbClr val="003469"/>
                </a:solidFill>
                <a:uFill>
                  <a:solidFill>
                    <a:schemeClr val="tx2">
                      <a:lumMod val="40000"/>
                      <a:lumOff val="60000"/>
                    </a:schemeClr>
                  </a:solidFill>
                </a:uFill>
                <a:latin typeface="Open Sans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9 </a:t>
            </a:r>
            <a:r>
              <a:rPr lang="en-US" sz="1600" dirty="0">
                <a:solidFill>
                  <a:srgbClr val="002060"/>
                </a:solidFill>
                <a:latin typeface="Arial Narrow" panose="020B0606020202030204" pitchFamily="34" charset="0"/>
              </a:rPr>
              <a:t>Medical Unit Clerks</a:t>
            </a:r>
            <a:endParaRPr lang="en-US" sz="24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47ACAA81-A3B0-07DA-AE8D-0EC05BA17BE0}"/>
              </a:ext>
            </a:extLst>
          </p:cNvPr>
          <p:cNvSpPr txBox="1">
            <a:spLocks/>
          </p:cNvSpPr>
          <p:nvPr/>
        </p:nvSpPr>
        <p:spPr>
          <a:xfrm>
            <a:off x="6606703" y="5304009"/>
            <a:ext cx="1862846" cy="301469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>
            <a:lvl1pPr algn="ctr" defTabSz="914400" rtl="0" eaLnBrk="1" latinLnBrk="0" hangingPunct="1">
              <a:lnSpc>
                <a:spcPts val="4600"/>
              </a:lnSpc>
              <a:spcBef>
                <a:spcPct val="0"/>
              </a:spcBef>
              <a:buNone/>
              <a:defRPr sz="4400" u="none" kern="1200" baseline="0">
                <a:solidFill>
                  <a:srgbClr val="003469"/>
                </a:solidFill>
                <a:uFill>
                  <a:solidFill>
                    <a:schemeClr val="tx2">
                      <a:lumMod val="40000"/>
                      <a:lumOff val="60000"/>
                    </a:schemeClr>
                  </a:solidFill>
                </a:uFill>
                <a:latin typeface="Open Sans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1 </a:t>
            </a:r>
            <a:r>
              <a:rPr lang="en-US" sz="1600" dirty="0">
                <a:solidFill>
                  <a:srgbClr val="002060"/>
                </a:solidFill>
                <a:latin typeface="Arial Narrow" panose="020B0606020202030204" pitchFamily="34" charset="0"/>
              </a:rPr>
              <a:t>Stock Clerk</a:t>
            </a:r>
            <a:endParaRPr lang="en-US" sz="24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98BBEF38-2D85-A01C-F6A3-7C67EFBF1B13}"/>
              </a:ext>
            </a:extLst>
          </p:cNvPr>
          <p:cNvSpPr txBox="1">
            <a:spLocks/>
          </p:cNvSpPr>
          <p:nvPr/>
        </p:nvSpPr>
        <p:spPr>
          <a:xfrm>
            <a:off x="1062747" y="209477"/>
            <a:ext cx="7588384" cy="786323"/>
          </a:xfrm>
          <a:prstGeom prst="rect">
            <a:avLst/>
          </a:prstGeom>
        </p:spPr>
        <p:txBody>
          <a:bodyPr vert="horz" lIns="0" tIns="0" rIns="0" bIns="0" rtlCol="0" anchor="t" anchorCtr="1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rgbClr val="8A8C91"/>
                </a:solidFill>
                <a:latin typeface="Open Sans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 dirty="0">
                <a:solidFill>
                  <a:srgbClr val="002060"/>
                </a:solidFill>
                <a:latin typeface="Arial Narrow" panose="020B0606020202030204" pitchFamily="34" charset="0"/>
              </a:rPr>
              <a:t>EMERGENCY ROOM TEAM</a:t>
            </a:r>
          </a:p>
        </p:txBody>
      </p:sp>
    </p:spTree>
    <p:extLst>
      <p:ext uri="{BB962C8B-B14F-4D97-AF65-F5344CB8AC3E}">
        <p14:creationId xmlns:p14="http://schemas.microsoft.com/office/powerpoint/2010/main" val="6421670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57C8D-8D0F-1543-CC7A-81BA842A8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>
                <a:latin typeface="Arial Narrow" panose="020B0606020202030204" pitchFamily="34" charset="0"/>
              </a:rPr>
              <a:t>ADMINISTRATIVE STAFF</a:t>
            </a:r>
          </a:p>
        </p:txBody>
      </p:sp>
    </p:spTree>
    <p:extLst>
      <p:ext uri="{BB962C8B-B14F-4D97-AF65-F5344CB8AC3E}">
        <p14:creationId xmlns:p14="http://schemas.microsoft.com/office/powerpoint/2010/main" val="694770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F896C0FC-EEA9-A25D-D088-3E1CC936ACFC}"/>
              </a:ext>
            </a:extLst>
          </p:cNvPr>
          <p:cNvSpPr txBox="1">
            <a:spLocks/>
          </p:cNvSpPr>
          <p:nvPr/>
        </p:nvSpPr>
        <p:spPr>
          <a:xfrm>
            <a:off x="2615118" y="593194"/>
            <a:ext cx="4722779" cy="905481"/>
          </a:xfrm>
          <a:prstGeom prst="rect">
            <a:avLst/>
          </a:prstGeom>
        </p:spPr>
        <p:txBody>
          <a:bodyPr vert="horz" lIns="0" tIns="0" rIns="0" bIns="0" rtlCol="0" anchor="t" anchorCtr="1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rgbClr val="8A8C91"/>
                </a:solidFill>
                <a:latin typeface="Open Sans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 dirty="0">
                <a:solidFill>
                  <a:srgbClr val="002060"/>
                </a:solidFill>
                <a:latin typeface="Arial Narrow" panose="020B0606020202030204" pitchFamily="34" charset="0"/>
              </a:rPr>
              <a:t>OFFICE STAFF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D378267-4A75-2A64-0415-3D88583871DF}"/>
              </a:ext>
            </a:extLst>
          </p:cNvPr>
          <p:cNvSpPr/>
          <p:nvPr/>
        </p:nvSpPr>
        <p:spPr>
          <a:xfrm>
            <a:off x="966780" y="1682475"/>
            <a:ext cx="3926732" cy="141681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443FC1-A1CB-E4E1-B956-2243D144DF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5664" y="2094716"/>
            <a:ext cx="3608962" cy="666345"/>
          </a:xfrm>
        </p:spPr>
        <p:txBody>
          <a:bodyPr>
            <a:normAutofit fontScale="92500" lnSpcReduction="20000"/>
          </a:bodyPr>
          <a:lstStyle/>
          <a:p>
            <a:r>
              <a:rPr lang="en-US" sz="1700" b="1" dirty="0">
                <a:solidFill>
                  <a:schemeClr val="bg1"/>
                </a:solidFill>
                <a:latin typeface="Arial Narrow" panose="020B0606020202030204" pitchFamily="34" charset="0"/>
              </a:rPr>
              <a:t>Sheranda McGee, Sr. Practice Administrator</a:t>
            </a:r>
          </a:p>
          <a:p>
            <a:r>
              <a:rPr lang="en-US" sz="1500" dirty="0">
                <a:solidFill>
                  <a:schemeClr val="bg1"/>
                </a:solidFill>
                <a:latin typeface="Arial Narrow" panose="020B0606020202030204" pitchFamily="34" charset="0"/>
              </a:rPr>
              <a:t>Assistant to Chair/Medical Director</a:t>
            </a:r>
          </a:p>
          <a:p>
            <a:r>
              <a:rPr lang="en-US" sz="1500" dirty="0">
                <a:solidFill>
                  <a:schemeClr val="bg1"/>
                </a:solidFill>
                <a:latin typeface="Arial Narrow" panose="020B0606020202030204" pitchFamily="34" charset="0"/>
              </a:rPr>
              <a:t>Scribe Manager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28E987-3E2D-1E62-FA71-9D7AEF328BF0}"/>
              </a:ext>
            </a:extLst>
          </p:cNvPr>
          <p:cNvSpPr/>
          <p:nvPr/>
        </p:nvSpPr>
        <p:spPr>
          <a:xfrm>
            <a:off x="5135393" y="1682475"/>
            <a:ext cx="3926732" cy="141681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5EFC2E99-2716-4F03-87AE-667FBD9A8B7C}"/>
              </a:ext>
            </a:extLst>
          </p:cNvPr>
          <p:cNvSpPr txBox="1">
            <a:spLocks/>
          </p:cNvSpPr>
          <p:nvPr/>
        </p:nvSpPr>
        <p:spPr>
          <a:xfrm>
            <a:off x="5453163" y="2125805"/>
            <a:ext cx="3608962" cy="530158"/>
          </a:xfrm>
          <a:prstGeom prst="rect">
            <a:avLst/>
          </a:prstGeom>
        </p:spPr>
        <p:txBody>
          <a:bodyPr vert="horz" lIns="0" tIns="0" rIns="0" bIns="0" rtlCol="0" anchor="t" anchorCtr="1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rgbClr val="8A8C91"/>
                </a:solidFill>
                <a:latin typeface="Open Sans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Dolores Wright, Department Secretary</a:t>
            </a:r>
          </a:p>
          <a:p>
            <a:r>
              <a:rPr lang="en-US" sz="1400" dirty="0">
                <a:solidFill>
                  <a:srgbClr val="002060"/>
                </a:solidFill>
                <a:latin typeface="Arial Narrow" panose="020B0606020202030204" pitchFamily="34" charset="0"/>
              </a:rPr>
              <a:t>Medical Staff Support for Providers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35D266A-D7F4-3805-954E-FE295F7AFCA7}"/>
              </a:ext>
            </a:extLst>
          </p:cNvPr>
          <p:cNvSpPr/>
          <p:nvPr/>
        </p:nvSpPr>
        <p:spPr>
          <a:xfrm>
            <a:off x="1049776" y="3905124"/>
            <a:ext cx="3926732" cy="1416817"/>
          </a:xfrm>
          <a:prstGeom prst="ellipse">
            <a:avLst/>
          </a:prstGeom>
          <a:solidFill>
            <a:srgbClr val="F897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BCAD6C2-E9F2-183A-C448-68C2FD2E3A3B}"/>
              </a:ext>
            </a:extLst>
          </p:cNvPr>
          <p:cNvSpPr txBox="1">
            <a:spLocks/>
          </p:cNvSpPr>
          <p:nvPr/>
        </p:nvSpPr>
        <p:spPr>
          <a:xfrm>
            <a:off x="1368856" y="4191726"/>
            <a:ext cx="3122579" cy="796049"/>
          </a:xfrm>
          <a:prstGeom prst="rect">
            <a:avLst/>
          </a:prstGeom>
        </p:spPr>
        <p:txBody>
          <a:bodyPr vert="horz" lIns="0" tIns="0" rIns="0" bIns="0" rtlCol="0" anchor="t" anchorCtr="1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rgbClr val="8A8C91"/>
                </a:solidFill>
                <a:latin typeface="Open Sans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M. Mia Barrozo, B.A.</a:t>
            </a:r>
          </a:p>
          <a:p>
            <a:r>
              <a:rPr lang="en-US" sz="1400" dirty="0">
                <a:solidFill>
                  <a:srgbClr val="002060"/>
                </a:solidFill>
                <a:latin typeface="Arial Narrow" panose="020B0606020202030204" pitchFamily="34" charset="0"/>
              </a:rPr>
              <a:t>Residency Coordinator</a:t>
            </a:r>
          </a:p>
          <a:p>
            <a:r>
              <a:rPr lang="en-US" sz="1400" dirty="0">
                <a:solidFill>
                  <a:srgbClr val="002060"/>
                </a:solidFill>
                <a:latin typeface="Arial Narrow" panose="020B0606020202030204" pitchFamily="34" charset="0"/>
              </a:rPr>
              <a:t>Practice Administrator for Correctional Health 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D813B55-529F-B994-4C04-C4FD199DB0D5}"/>
              </a:ext>
            </a:extLst>
          </p:cNvPr>
          <p:cNvSpPr/>
          <p:nvPr/>
        </p:nvSpPr>
        <p:spPr>
          <a:xfrm>
            <a:off x="5135393" y="3905124"/>
            <a:ext cx="3926732" cy="1416817"/>
          </a:xfrm>
          <a:prstGeom prst="ellipse">
            <a:avLst/>
          </a:prstGeom>
          <a:solidFill>
            <a:srgbClr val="893B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1C3314B4-CF84-7DDD-39F4-196A0A85830B}"/>
              </a:ext>
            </a:extLst>
          </p:cNvPr>
          <p:cNvSpPr txBox="1">
            <a:spLocks/>
          </p:cNvSpPr>
          <p:nvPr/>
        </p:nvSpPr>
        <p:spPr>
          <a:xfrm>
            <a:off x="5294278" y="4191726"/>
            <a:ext cx="3608962" cy="1026551"/>
          </a:xfrm>
          <a:prstGeom prst="rect">
            <a:avLst/>
          </a:prstGeom>
        </p:spPr>
        <p:txBody>
          <a:bodyPr vert="horz" lIns="0" tIns="0" rIns="0" bIns="0" rtlCol="0" anchor="t" anchorCtr="1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rgbClr val="8A8C91"/>
                </a:solidFill>
                <a:latin typeface="Open Sans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Annette Martinez-Lievanos, Notary Public</a:t>
            </a:r>
          </a:p>
          <a:p>
            <a:r>
              <a:rPr lang="en-US" sz="1050" dirty="0">
                <a:solidFill>
                  <a:schemeClr val="bg1"/>
                </a:solidFill>
                <a:latin typeface="Arial Narrow" panose="020B0606020202030204" pitchFamily="34" charset="0"/>
              </a:rPr>
              <a:t>Academic Manager</a:t>
            </a:r>
            <a:r>
              <a:rPr lang="en-US" sz="1050" b="1" dirty="0">
                <a:solidFill>
                  <a:schemeClr val="bg1"/>
                </a:solidFill>
                <a:latin typeface="Arial Narrow" panose="020B0606020202030204" pitchFamily="34" charset="0"/>
              </a:rPr>
              <a:t> / </a:t>
            </a:r>
            <a:r>
              <a:rPr lang="en-US" sz="1050" dirty="0">
                <a:solidFill>
                  <a:schemeClr val="bg1"/>
                </a:solidFill>
                <a:latin typeface="Arial Narrow" panose="020B0606020202030204" pitchFamily="34" charset="0"/>
              </a:rPr>
              <a:t>Special Academic Projects Coordinator</a:t>
            </a:r>
          </a:p>
          <a:p>
            <a:r>
              <a:rPr lang="en-US" sz="1050" dirty="0">
                <a:solidFill>
                  <a:schemeClr val="bg1"/>
                </a:solidFill>
                <a:latin typeface="Arial Narrow" panose="020B0606020202030204" pitchFamily="34" charset="0"/>
              </a:rPr>
              <a:t>Ultrasonography Advanced Fellowship Coordinator</a:t>
            </a:r>
          </a:p>
          <a:p>
            <a:r>
              <a:rPr lang="en-US" sz="1050" dirty="0">
                <a:solidFill>
                  <a:schemeClr val="bg1"/>
                </a:solidFill>
                <a:latin typeface="Arial Narrow" panose="020B0606020202030204" pitchFamily="34" charset="0"/>
              </a:rPr>
              <a:t>Research Coordinator </a:t>
            </a:r>
            <a:r>
              <a:rPr lang="en-US" sz="1050" b="1" dirty="0">
                <a:solidFill>
                  <a:schemeClr val="bg1"/>
                </a:solidFill>
                <a:latin typeface="Arial Narrow" panose="020B0606020202030204" pitchFamily="34" charset="0"/>
              </a:rPr>
              <a:t>/</a:t>
            </a:r>
            <a:r>
              <a:rPr lang="en-US" sz="1050" dirty="0">
                <a:solidFill>
                  <a:schemeClr val="bg1"/>
                </a:solidFill>
                <a:latin typeface="Arial Narrow" panose="020B0606020202030204" pitchFamily="34" charset="0"/>
              </a:rPr>
              <a:t> Interim-Student Coordinator</a:t>
            </a:r>
          </a:p>
          <a:p>
            <a:r>
              <a:rPr lang="en-US" sz="1050" dirty="0">
                <a:solidFill>
                  <a:schemeClr val="bg1"/>
                </a:solidFill>
                <a:latin typeface="Arial Narrow" panose="020B0606020202030204" pitchFamily="34" charset="0"/>
              </a:rPr>
              <a:t>Interim-EMS </a:t>
            </a:r>
            <a:r>
              <a:rPr lang="en-US" sz="1050" b="1" dirty="0">
                <a:solidFill>
                  <a:schemeClr val="bg1"/>
                </a:solidFill>
                <a:latin typeface="Arial Narrow" panose="020B0606020202030204" pitchFamily="34" charset="0"/>
              </a:rPr>
              <a:t>/ </a:t>
            </a:r>
            <a:r>
              <a:rPr lang="en-US" sz="1050" dirty="0">
                <a:solidFill>
                  <a:schemeClr val="bg1"/>
                </a:solidFill>
                <a:latin typeface="Arial Narrow" panose="020B0606020202030204" pitchFamily="34" charset="0"/>
              </a:rPr>
              <a:t>Disaster Medicine Coordinator</a:t>
            </a:r>
            <a:endParaRPr lang="en-US" sz="11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8271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4707869B-228A-03DD-9D99-4711FD923515}"/>
              </a:ext>
            </a:extLst>
          </p:cNvPr>
          <p:cNvSpPr txBox="1">
            <a:spLocks/>
          </p:cNvSpPr>
          <p:nvPr/>
        </p:nvSpPr>
        <p:spPr>
          <a:xfrm>
            <a:off x="1431304" y="320389"/>
            <a:ext cx="7120646" cy="681587"/>
          </a:xfrm>
          <a:prstGeom prst="rect">
            <a:avLst/>
          </a:prstGeom>
        </p:spPr>
        <p:txBody>
          <a:bodyPr vert="horz" lIns="0" tIns="0" rIns="0" bIns="0" rtlCol="0" anchor="t" anchorCtr="1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rgbClr val="8A8C91"/>
                </a:solidFill>
                <a:latin typeface="Open Sans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 dirty="0">
                <a:solidFill>
                  <a:srgbClr val="002060"/>
                </a:solidFill>
                <a:latin typeface="Arial Narrow" panose="020B0606020202030204" pitchFamily="34" charset="0"/>
              </a:rPr>
              <a:t>PHYSICIAN ASSISTANT LEADS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FEFC909-A33E-2AD0-8EF7-F207FCDF238F}"/>
              </a:ext>
            </a:extLst>
          </p:cNvPr>
          <p:cNvSpPr/>
          <p:nvPr/>
        </p:nvSpPr>
        <p:spPr>
          <a:xfrm>
            <a:off x="1027577" y="1217044"/>
            <a:ext cx="1869224" cy="976265"/>
          </a:xfrm>
          <a:prstGeom prst="ellipse">
            <a:avLst/>
          </a:prstGeom>
          <a:solidFill>
            <a:srgbClr val="F897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D0C9A64-B93A-11F1-D50B-3E0FA6A25490}"/>
              </a:ext>
            </a:extLst>
          </p:cNvPr>
          <p:cNvSpPr txBox="1">
            <a:spLocks/>
          </p:cNvSpPr>
          <p:nvPr/>
        </p:nvSpPr>
        <p:spPr>
          <a:xfrm>
            <a:off x="2896801" y="2985463"/>
            <a:ext cx="1945534" cy="557723"/>
          </a:xfrm>
          <a:prstGeom prst="rect">
            <a:avLst/>
          </a:prstGeom>
        </p:spPr>
        <p:txBody>
          <a:bodyPr vert="horz" lIns="0" tIns="0" rIns="0" bIns="0" rtlCol="0" anchor="t" anchorCtr="1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rgbClr val="8A8C91"/>
                </a:solidFill>
                <a:latin typeface="Open Sans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Rodney </a:t>
            </a:r>
            <a:r>
              <a:rPr lang="en-U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Koeing</a:t>
            </a: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, PA-C</a:t>
            </a:r>
          </a:p>
          <a:p>
            <a:r>
              <a:rPr lang="en-US" sz="1400" dirty="0">
                <a:solidFill>
                  <a:srgbClr val="002060"/>
                </a:solidFill>
                <a:latin typeface="Arial Narrow" panose="020B0606020202030204" pitchFamily="34" charset="0"/>
              </a:rPr>
              <a:t>Assist. Medical Director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465BBEEA-4B63-B4F3-EF8A-5B8455B0438A}"/>
              </a:ext>
            </a:extLst>
          </p:cNvPr>
          <p:cNvSpPr txBox="1">
            <a:spLocks/>
          </p:cNvSpPr>
          <p:nvPr/>
        </p:nvSpPr>
        <p:spPr>
          <a:xfrm>
            <a:off x="2896801" y="3887233"/>
            <a:ext cx="1945534" cy="557723"/>
          </a:xfrm>
          <a:prstGeom prst="rect">
            <a:avLst/>
          </a:prstGeom>
        </p:spPr>
        <p:txBody>
          <a:bodyPr vert="horz" lIns="0" tIns="0" rIns="0" bIns="0" rtlCol="0" anchor="t" anchorCtr="1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rgbClr val="8A8C91"/>
                </a:solidFill>
                <a:latin typeface="Open Sans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Vivian Acevedo, PA-C</a:t>
            </a:r>
          </a:p>
          <a:p>
            <a:r>
              <a:rPr lang="en-US" sz="1400" dirty="0">
                <a:solidFill>
                  <a:srgbClr val="002060"/>
                </a:solidFill>
                <a:latin typeface="Arial Narrow" panose="020B0606020202030204" pitchFamily="34" charset="0"/>
              </a:rPr>
              <a:t>Lead Physician Assistant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364905C2-28FE-47A3-2D5C-4FCBF17DA9F7}"/>
              </a:ext>
            </a:extLst>
          </p:cNvPr>
          <p:cNvSpPr txBox="1">
            <a:spLocks/>
          </p:cNvSpPr>
          <p:nvPr/>
        </p:nvSpPr>
        <p:spPr>
          <a:xfrm>
            <a:off x="2896801" y="4893062"/>
            <a:ext cx="1945534" cy="557723"/>
          </a:xfrm>
          <a:prstGeom prst="rect">
            <a:avLst/>
          </a:prstGeom>
        </p:spPr>
        <p:txBody>
          <a:bodyPr vert="horz" lIns="0" tIns="0" rIns="0" bIns="0" rtlCol="0" anchor="t" anchorCtr="1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rgbClr val="8A8C91"/>
                </a:solidFill>
                <a:latin typeface="Open Sans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Tiffany Mendoza, PA-C</a:t>
            </a:r>
          </a:p>
          <a:p>
            <a:r>
              <a:rPr lang="en-US" sz="1400" dirty="0">
                <a:solidFill>
                  <a:srgbClr val="002060"/>
                </a:solidFill>
                <a:latin typeface="Arial Narrow" panose="020B0606020202030204" pitchFamily="34" charset="0"/>
              </a:rPr>
              <a:t>Lead Physician Assistant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C0EFA94-4441-669C-A919-C8B8673E8F9F}"/>
              </a:ext>
            </a:extLst>
          </p:cNvPr>
          <p:cNvSpPr/>
          <p:nvPr/>
        </p:nvSpPr>
        <p:spPr>
          <a:xfrm>
            <a:off x="2904470" y="1696191"/>
            <a:ext cx="1869224" cy="976265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7B05256-63AA-9574-2FBD-0F9889D46939}"/>
              </a:ext>
            </a:extLst>
          </p:cNvPr>
          <p:cNvSpPr/>
          <p:nvPr/>
        </p:nvSpPr>
        <p:spPr>
          <a:xfrm>
            <a:off x="4951955" y="1217046"/>
            <a:ext cx="1869224" cy="976265"/>
          </a:xfrm>
          <a:prstGeom prst="ellipse">
            <a:avLst/>
          </a:prstGeom>
          <a:solidFill>
            <a:srgbClr val="BCD6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26524BE-B229-15F0-FFA9-F4AD344BDA80}"/>
              </a:ext>
            </a:extLst>
          </p:cNvPr>
          <p:cNvSpPr/>
          <p:nvPr/>
        </p:nvSpPr>
        <p:spPr>
          <a:xfrm>
            <a:off x="7007109" y="1696191"/>
            <a:ext cx="1869224" cy="976265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F89AAA09-240D-85AF-A84C-DB3C56C38B77}"/>
              </a:ext>
            </a:extLst>
          </p:cNvPr>
          <p:cNvSpPr txBox="1">
            <a:spLocks/>
          </p:cNvSpPr>
          <p:nvPr/>
        </p:nvSpPr>
        <p:spPr>
          <a:xfrm>
            <a:off x="1027577" y="1565755"/>
            <a:ext cx="1869224" cy="278842"/>
          </a:xfrm>
          <a:prstGeom prst="rect">
            <a:avLst/>
          </a:prstGeom>
        </p:spPr>
        <p:txBody>
          <a:bodyPr vert="horz" lIns="0" tIns="0" rIns="0" bIns="0" rtlCol="0" anchor="t" anchorCtr="1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rgbClr val="8A8C91"/>
                </a:solidFill>
                <a:latin typeface="Open Sans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00" b="1" dirty="0">
                <a:solidFill>
                  <a:srgbClr val="002060"/>
                </a:solidFill>
                <a:latin typeface="Arial Narrow" panose="020B0606020202030204" pitchFamily="34" charset="0"/>
              </a:rPr>
              <a:t>CORRECTIONS HEALTH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EC1B39E5-B060-2FCD-DC34-4140C72CC778}"/>
              </a:ext>
            </a:extLst>
          </p:cNvPr>
          <p:cNvSpPr txBox="1">
            <a:spLocks/>
          </p:cNvSpPr>
          <p:nvPr/>
        </p:nvSpPr>
        <p:spPr>
          <a:xfrm>
            <a:off x="3183416" y="2053890"/>
            <a:ext cx="1372304" cy="278842"/>
          </a:xfrm>
          <a:prstGeom prst="rect">
            <a:avLst/>
          </a:prstGeom>
        </p:spPr>
        <p:txBody>
          <a:bodyPr vert="horz" lIns="0" tIns="0" rIns="0" bIns="0" rtlCol="0" anchor="t" anchorCtr="1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rgbClr val="8A8C91"/>
                </a:solidFill>
                <a:latin typeface="Open Sans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00" b="1" dirty="0">
                <a:solidFill>
                  <a:schemeClr val="bg1"/>
                </a:solidFill>
                <a:latin typeface="Arial Narrow" panose="020B0606020202030204" pitchFamily="34" charset="0"/>
              </a:rPr>
              <a:t>EXPRESS CARES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CBE7EE01-9624-F19F-EBA8-6C0CFF97952F}"/>
              </a:ext>
            </a:extLst>
          </p:cNvPr>
          <p:cNvSpPr txBox="1">
            <a:spLocks/>
          </p:cNvSpPr>
          <p:nvPr/>
        </p:nvSpPr>
        <p:spPr>
          <a:xfrm>
            <a:off x="4944286" y="1566898"/>
            <a:ext cx="1869224" cy="278842"/>
          </a:xfrm>
          <a:prstGeom prst="rect">
            <a:avLst/>
          </a:prstGeom>
        </p:spPr>
        <p:txBody>
          <a:bodyPr vert="horz" lIns="0" tIns="0" rIns="0" bIns="0" rtlCol="0" anchor="t" anchorCtr="1">
            <a:normAutofit fontScale="925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rgbClr val="8A8C91"/>
                </a:solidFill>
                <a:latin typeface="Open Sans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EMERGENCY DEPARTMENT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8AE5F1A6-CEAF-6E59-EF8D-6DCE803A98AE}"/>
              </a:ext>
            </a:extLst>
          </p:cNvPr>
          <p:cNvSpPr txBox="1">
            <a:spLocks/>
          </p:cNvSpPr>
          <p:nvPr/>
        </p:nvSpPr>
        <p:spPr>
          <a:xfrm>
            <a:off x="7029926" y="1978903"/>
            <a:ext cx="1869224" cy="410840"/>
          </a:xfrm>
          <a:prstGeom prst="rect">
            <a:avLst/>
          </a:prstGeom>
        </p:spPr>
        <p:txBody>
          <a:bodyPr vert="horz" lIns="0" tIns="0" rIns="0" bIns="0" rtlCol="0" anchor="t" anchorCtr="1"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rgbClr val="8A8C91"/>
                </a:solidFill>
                <a:latin typeface="Open Sans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PHYSICIAN ASSISTANT</a:t>
            </a:r>
          </a:p>
          <a:p>
            <a:r>
              <a:rPr lang="en-US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FELLOWSHIP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29792FAA-FF49-1DEB-9611-E17B83C9ED34}"/>
              </a:ext>
            </a:extLst>
          </p:cNvPr>
          <p:cNvSpPr txBox="1">
            <a:spLocks/>
          </p:cNvSpPr>
          <p:nvPr/>
        </p:nvSpPr>
        <p:spPr>
          <a:xfrm>
            <a:off x="972316" y="2408376"/>
            <a:ext cx="1945534" cy="557723"/>
          </a:xfrm>
          <a:prstGeom prst="rect">
            <a:avLst/>
          </a:prstGeom>
        </p:spPr>
        <p:txBody>
          <a:bodyPr vert="horz" lIns="0" tIns="0" rIns="0" bIns="0" rtlCol="0" anchor="t" anchorCtr="1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rgbClr val="8A8C91"/>
                </a:solidFill>
                <a:latin typeface="Open Sans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Nancy Peterson, NP</a:t>
            </a:r>
          </a:p>
          <a:p>
            <a:r>
              <a:rPr lang="en-US" sz="1400" dirty="0">
                <a:solidFill>
                  <a:srgbClr val="002060"/>
                </a:solidFill>
                <a:latin typeface="Arial Narrow" panose="020B0606020202030204" pitchFamily="34" charset="0"/>
              </a:rPr>
              <a:t>Lead Nurse Practitioner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E1226D2F-9577-68C6-2FD8-7E03AB775F29}"/>
              </a:ext>
            </a:extLst>
          </p:cNvPr>
          <p:cNvSpPr txBox="1">
            <a:spLocks/>
          </p:cNvSpPr>
          <p:nvPr/>
        </p:nvSpPr>
        <p:spPr>
          <a:xfrm>
            <a:off x="4944286" y="2408375"/>
            <a:ext cx="1945534" cy="557723"/>
          </a:xfrm>
          <a:prstGeom prst="rect">
            <a:avLst/>
          </a:prstGeom>
        </p:spPr>
        <p:txBody>
          <a:bodyPr vert="horz" lIns="0" tIns="0" rIns="0" bIns="0" rtlCol="0" anchor="t" anchorCtr="1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rgbClr val="8A8C91"/>
                </a:solidFill>
                <a:latin typeface="Open Sans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Alyssa Weiner, PA-C</a:t>
            </a:r>
          </a:p>
          <a:p>
            <a:r>
              <a:rPr lang="en-US" sz="1400" dirty="0">
                <a:solidFill>
                  <a:srgbClr val="002060"/>
                </a:solidFill>
                <a:latin typeface="Arial Narrow" panose="020B0606020202030204" pitchFamily="34" charset="0"/>
              </a:rPr>
              <a:t>Lead Physician Assistant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BDFD9A13-5213-FE82-DE39-9F4AE5C660CD}"/>
              </a:ext>
            </a:extLst>
          </p:cNvPr>
          <p:cNvSpPr txBox="1">
            <a:spLocks/>
          </p:cNvSpPr>
          <p:nvPr/>
        </p:nvSpPr>
        <p:spPr>
          <a:xfrm>
            <a:off x="4944286" y="3264324"/>
            <a:ext cx="1945534" cy="557723"/>
          </a:xfrm>
          <a:prstGeom prst="rect">
            <a:avLst/>
          </a:prstGeom>
        </p:spPr>
        <p:txBody>
          <a:bodyPr vert="horz" lIns="0" tIns="0" rIns="0" bIns="0" rtlCol="0" anchor="t" anchorCtr="1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rgbClr val="8A8C91"/>
                </a:solidFill>
                <a:latin typeface="Open Sans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Giselle Ludi, PA-C</a:t>
            </a:r>
          </a:p>
          <a:p>
            <a:r>
              <a:rPr lang="en-US" sz="1400" dirty="0">
                <a:solidFill>
                  <a:srgbClr val="002060"/>
                </a:solidFill>
                <a:latin typeface="Arial Narrow" panose="020B0606020202030204" pitchFamily="34" charset="0"/>
              </a:rPr>
              <a:t>Lead Physician Assistant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14C62429-E087-8634-781A-04B59857AB67}"/>
              </a:ext>
            </a:extLst>
          </p:cNvPr>
          <p:cNvSpPr txBox="1">
            <a:spLocks/>
          </p:cNvSpPr>
          <p:nvPr/>
        </p:nvSpPr>
        <p:spPr>
          <a:xfrm>
            <a:off x="6991771" y="3184335"/>
            <a:ext cx="1945534" cy="557723"/>
          </a:xfrm>
          <a:prstGeom prst="rect">
            <a:avLst/>
          </a:prstGeom>
        </p:spPr>
        <p:txBody>
          <a:bodyPr vert="horz" lIns="0" tIns="0" rIns="0" bIns="0" rtlCol="0" anchor="t" anchorCtr="1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rgbClr val="8A8C91"/>
                </a:solidFill>
                <a:latin typeface="Open Sans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Alyssa Weiner, PA-C</a:t>
            </a:r>
          </a:p>
          <a:p>
            <a:r>
              <a:rPr lang="en-US" sz="1400" dirty="0">
                <a:solidFill>
                  <a:srgbClr val="002060"/>
                </a:solidFill>
                <a:latin typeface="Arial Narrow" panose="020B0606020202030204" pitchFamily="34" charset="0"/>
              </a:rPr>
              <a:t>Lead Physician Assistant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94299E10-17DE-81CE-D2ED-7C58C93C3138}"/>
              </a:ext>
            </a:extLst>
          </p:cNvPr>
          <p:cNvSpPr txBox="1">
            <a:spLocks/>
          </p:cNvSpPr>
          <p:nvPr/>
        </p:nvSpPr>
        <p:spPr>
          <a:xfrm>
            <a:off x="6970722" y="4028000"/>
            <a:ext cx="1945534" cy="557723"/>
          </a:xfrm>
          <a:prstGeom prst="rect">
            <a:avLst/>
          </a:prstGeom>
        </p:spPr>
        <p:txBody>
          <a:bodyPr vert="horz" lIns="0" tIns="0" rIns="0" bIns="0" rtlCol="0" anchor="t" anchorCtr="1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rgbClr val="8A8C91"/>
                </a:solidFill>
                <a:latin typeface="Open Sans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Giselle Ludi, PA-C</a:t>
            </a:r>
          </a:p>
          <a:p>
            <a:r>
              <a:rPr lang="en-US" sz="1400" dirty="0">
                <a:solidFill>
                  <a:srgbClr val="002060"/>
                </a:solidFill>
                <a:latin typeface="Arial Narrow" panose="020B0606020202030204" pitchFamily="34" charset="0"/>
              </a:rPr>
              <a:t>Lead Physician Assistant</a:t>
            </a:r>
          </a:p>
        </p:txBody>
      </p:sp>
    </p:spTree>
    <p:extLst>
      <p:ext uri="{BB962C8B-B14F-4D97-AF65-F5344CB8AC3E}">
        <p14:creationId xmlns:p14="http://schemas.microsoft.com/office/powerpoint/2010/main" val="11129983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C8641124-CFCB-AFAE-1A95-0D3C0090FE17}"/>
              </a:ext>
            </a:extLst>
          </p:cNvPr>
          <p:cNvSpPr txBox="1">
            <a:spLocks/>
          </p:cNvSpPr>
          <p:nvPr/>
        </p:nvSpPr>
        <p:spPr>
          <a:xfrm>
            <a:off x="2532293" y="477547"/>
            <a:ext cx="4800600" cy="786323"/>
          </a:xfrm>
          <a:prstGeom prst="rect">
            <a:avLst/>
          </a:prstGeom>
        </p:spPr>
        <p:txBody>
          <a:bodyPr vert="horz" lIns="0" tIns="0" rIns="0" bIns="0" rtlCol="0" anchor="t" anchorCtr="1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rgbClr val="8A8C91"/>
                </a:solidFill>
                <a:latin typeface="Open Sans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 dirty="0">
                <a:solidFill>
                  <a:srgbClr val="002060"/>
                </a:solidFill>
                <a:latin typeface="Arial Narrow" panose="020B0606020202030204" pitchFamily="34" charset="0"/>
              </a:rPr>
              <a:t>LEAD SCRIBES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A58D094-BA54-333B-3B77-8EA261864272}"/>
              </a:ext>
            </a:extLst>
          </p:cNvPr>
          <p:cNvSpPr/>
          <p:nvPr/>
        </p:nvSpPr>
        <p:spPr>
          <a:xfrm>
            <a:off x="926141" y="1924999"/>
            <a:ext cx="3812042" cy="1416817"/>
          </a:xfrm>
          <a:prstGeom prst="ellipse">
            <a:avLst/>
          </a:prstGeom>
          <a:solidFill>
            <a:srgbClr val="F897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7CF91E7-BA46-39D7-3D11-EB5E694450B1}"/>
              </a:ext>
            </a:extLst>
          </p:cNvPr>
          <p:cNvSpPr/>
          <p:nvPr/>
        </p:nvSpPr>
        <p:spPr>
          <a:xfrm>
            <a:off x="5102578" y="1929860"/>
            <a:ext cx="3812042" cy="1416817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C88BF36-CE45-0590-BAA1-61ABD2B8A7D8}"/>
              </a:ext>
            </a:extLst>
          </p:cNvPr>
          <p:cNvSpPr/>
          <p:nvPr/>
        </p:nvSpPr>
        <p:spPr>
          <a:xfrm>
            <a:off x="5217268" y="4177313"/>
            <a:ext cx="3812042" cy="1416817"/>
          </a:xfrm>
          <a:prstGeom prst="ellipse">
            <a:avLst/>
          </a:prstGeom>
          <a:solidFill>
            <a:srgbClr val="BCD6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1FC8FB1-B533-1D6C-B107-E036F2D106BC}"/>
              </a:ext>
            </a:extLst>
          </p:cNvPr>
          <p:cNvSpPr/>
          <p:nvPr/>
        </p:nvSpPr>
        <p:spPr>
          <a:xfrm>
            <a:off x="1005861" y="4213744"/>
            <a:ext cx="3812042" cy="1416817"/>
          </a:xfrm>
          <a:prstGeom prst="ellipse">
            <a:avLst/>
          </a:prstGeom>
          <a:solidFill>
            <a:srgbClr val="0034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D038D2FE-86CB-1C2F-D353-DB86FA261A28}"/>
              </a:ext>
            </a:extLst>
          </p:cNvPr>
          <p:cNvSpPr txBox="1">
            <a:spLocks/>
          </p:cNvSpPr>
          <p:nvPr/>
        </p:nvSpPr>
        <p:spPr>
          <a:xfrm>
            <a:off x="1996460" y="2354545"/>
            <a:ext cx="1945534" cy="557723"/>
          </a:xfrm>
          <a:prstGeom prst="rect">
            <a:avLst/>
          </a:prstGeom>
        </p:spPr>
        <p:txBody>
          <a:bodyPr vert="horz" lIns="0" tIns="0" rIns="0" bIns="0" rtlCol="0" anchor="t" anchorCtr="1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rgbClr val="8A8C91"/>
                </a:solidFill>
                <a:latin typeface="Open Sans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Melissa Chan</a:t>
            </a:r>
          </a:p>
          <a:p>
            <a:r>
              <a:rPr lang="en-US" sz="1400" dirty="0">
                <a:solidFill>
                  <a:srgbClr val="002060"/>
                </a:solidFill>
                <a:latin typeface="Arial Narrow" panose="020B0606020202030204" pitchFamily="34" charset="0"/>
              </a:rPr>
              <a:t>Lead SCRIBE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FDC5CF6-5732-71AF-627F-1618CC84EB65}"/>
              </a:ext>
            </a:extLst>
          </p:cNvPr>
          <p:cNvSpPr txBox="1">
            <a:spLocks/>
          </p:cNvSpPr>
          <p:nvPr/>
        </p:nvSpPr>
        <p:spPr>
          <a:xfrm>
            <a:off x="1996460" y="4606862"/>
            <a:ext cx="1945534" cy="557723"/>
          </a:xfrm>
          <a:prstGeom prst="rect">
            <a:avLst/>
          </a:prstGeom>
        </p:spPr>
        <p:txBody>
          <a:bodyPr vert="horz" lIns="0" tIns="0" rIns="0" bIns="0" rtlCol="0" anchor="t" anchorCtr="1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rgbClr val="8A8C91"/>
                </a:solidFill>
                <a:latin typeface="Open Sans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Alyssa Kumari</a:t>
            </a:r>
          </a:p>
          <a:p>
            <a:r>
              <a:rPr lang="en-US" sz="1400" dirty="0">
                <a:solidFill>
                  <a:schemeClr val="bg1"/>
                </a:solidFill>
                <a:latin typeface="Arial Narrow" panose="020B0606020202030204" pitchFamily="34" charset="0"/>
              </a:rPr>
              <a:t>Lead SCRIBE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8728EAA-E1D9-8F96-CC66-44FF64647F9D}"/>
              </a:ext>
            </a:extLst>
          </p:cNvPr>
          <p:cNvSpPr txBox="1">
            <a:spLocks/>
          </p:cNvSpPr>
          <p:nvPr/>
        </p:nvSpPr>
        <p:spPr>
          <a:xfrm>
            <a:off x="6093177" y="2365395"/>
            <a:ext cx="1945534" cy="557723"/>
          </a:xfrm>
          <a:prstGeom prst="rect">
            <a:avLst/>
          </a:prstGeom>
        </p:spPr>
        <p:txBody>
          <a:bodyPr vert="horz" lIns="0" tIns="0" rIns="0" bIns="0" rtlCol="0" anchor="t" anchorCtr="1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rgbClr val="8A8C91"/>
                </a:solidFill>
                <a:latin typeface="Open Sans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Karla Montes</a:t>
            </a:r>
          </a:p>
          <a:p>
            <a:r>
              <a:rPr lang="en-US" sz="1400" dirty="0">
                <a:solidFill>
                  <a:schemeClr val="bg1"/>
                </a:solidFill>
                <a:latin typeface="Arial Narrow" panose="020B0606020202030204" pitchFamily="34" charset="0"/>
              </a:rPr>
              <a:t>Lead SCRIBE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4B1CCB61-177B-B9FE-02A2-BC12C7E6411D}"/>
              </a:ext>
            </a:extLst>
          </p:cNvPr>
          <p:cNvSpPr txBox="1">
            <a:spLocks/>
          </p:cNvSpPr>
          <p:nvPr/>
        </p:nvSpPr>
        <p:spPr>
          <a:xfrm>
            <a:off x="6207867" y="4606859"/>
            <a:ext cx="1945534" cy="557723"/>
          </a:xfrm>
          <a:prstGeom prst="rect">
            <a:avLst/>
          </a:prstGeom>
        </p:spPr>
        <p:txBody>
          <a:bodyPr vert="horz" lIns="0" tIns="0" rIns="0" bIns="0" rtlCol="0" anchor="t" anchorCtr="1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rgbClr val="8A8C91"/>
                </a:solidFill>
                <a:latin typeface="Open Sans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Allyssa Chan</a:t>
            </a:r>
          </a:p>
          <a:p>
            <a:r>
              <a:rPr lang="en-US" sz="1400" dirty="0">
                <a:solidFill>
                  <a:srgbClr val="002060"/>
                </a:solidFill>
                <a:latin typeface="Arial Narrow" panose="020B0606020202030204" pitchFamily="34" charset="0"/>
              </a:rPr>
              <a:t>Lead SCRIBE</a:t>
            </a:r>
          </a:p>
        </p:txBody>
      </p:sp>
    </p:spTree>
    <p:extLst>
      <p:ext uri="{BB962C8B-B14F-4D97-AF65-F5344CB8AC3E}">
        <p14:creationId xmlns:p14="http://schemas.microsoft.com/office/powerpoint/2010/main" val="37061723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66F31-0F89-BDA6-B2EF-45299B74C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 Narrow" panose="020B0606020202030204" pitchFamily="34" charset="0"/>
              </a:rPr>
              <a:t>OPERATIONS</a:t>
            </a:r>
          </a:p>
        </p:txBody>
      </p:sp>
    </p:spTree>
    <p:extLst>
      <p:ext uri="{BB962C8B-B14F-4D97-AF65-F5344CB8AC3E}">
        <p14:creationId xmlns:p14="http://schemas.microsoft.com/office/powerpoint/2010/main" val="22085127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A0C77-2955-35B6-6307-EF6AE9C006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1745901"/>
            <a:ext cx="7086600" cy="1828800"/>
          </a:xfrm>
        </p:spPr>
        <p:txBody>
          <a:bodyPr/>
          <a:lstStyle/>
          <a:p>
            <a:r>
              <a:rPr lang="en-US" b="1" dirty="0">
                <a:latin typeface="Arial Narrow" panose="020B0606020202030204" pitchFamily="34" charset="0"/>
              </a:rPr>
              <a:t>THROUGHPUT PERFORMANCE and</a:t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en-US" b="1" dirty="0">
                <a:latin typeface="Arial Narrow" panose="020B0606020202030204" pitchFamily="34" charset="0"/>
              </a:rPr>
              <a:t>CORE MEASURES</a:t>
            </a:r>
          </a:p>
        </p:txBody>
      </p:sp>
    </p:spTree>
    <p:extLst>
      <p:ext uri="{BB962C8B-B14F-4D97-AF65-F5344CB8AC3E}">
        <p14:creationId xmlns:p14="http://schemas.microsoft.com/office/powerpoint/2010/main" val="27291402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" title="This slide contains the following visuals: textbox ,ChicletSlicer1448559807354 ,ChicletSlicer1448559807354 ,ChicletSlicer1448559807354 ,ChicletSlicer1448559807354 ,ChicletSlicer1448559807354 ,ChicletSlicer1448559807354 ,ChicletSlicer1448559807354 ,ChicletSlicer1448559807354 ,ED Encounters Year to Year. Please refer to the notes on this slide for details">
            <a:hlinkClick r:id="rId3"/>
            <a:extLst>
              <a:ext uri="{FF2B5EF4-FFF2-40B4-BE49-F238E27FC236}">
                <a16:creationId xmlns:a16="http://schemas.microsoft.com/office/drawing/2014/main" id="{90734FB3-0F52-3EC1-9E7C-644483084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7157" y="703385"/>
            <a:ext cx="7275066" cy="5285433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87E10D-B390-7917-0B06-F3A56322CAA7}"/>
              </a:ext>
            </a:extLst>
          </p:cNvPr>
          <p:cNvSpPr txBox="1"/>
          <p:nvPr/>
        </p:nvSpPr>
        <p:spPr>
          <a:xfrm>
            <a:off x="1617785" y="183327"/>
            <a:ext cx="5898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 Narrow" panose="020B0606020202030204" pitchFamily="34" charset="0"/>
              </a:rPr>
              <a:t>ED ENCOUNTERS 2022</a:t>
            </a:r>
          </a:p>
        </p:txBody>
      </p:sp>
    </p:spTree>
    <p:extLst>
      <p:ext uri="{BB962C8B-B14F-4D97-AF65-F5344CB8AC3E}">
        <p14:creationId xmlns:p14="http://schemas.microsoft.com/office/powerpoint/2010/main" val="1178220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E43A9B8-B851-F7C1-C0B6-B9680DE94060}"/>
              </a:ext>
            </a:extLst>
          </p:cNvPr>
          <p:cNvSpPr txBox="1">
            <a:spLocks/>
          </p:cNvSpPr>
          <p:nvPr/>
        </p:nvSpPr>
        <p:spPr>
          <a:xfrm>
            <a:off x="2460171" y="788180"/>
            <a:ext cx="5119635" cy="624033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>
            <a:lvl1pPr algn="ctr" defTabSz="914400" rtl="0" eaLnBrk="1" latinLnBrk="0" hangingPunct="1">
              <a:lnSpc>
                <a:spcPts val="4600"/>
              </a:lnSpc>
              <a:spcBef>
                <a:spcPct val="0"/>
              </a:spcBef>
              <a:buNone/>
              <a:defRPr sz="4400" u="none" kern="1200" baseline="0">
                <a:solidFill>
                  <a:schemeClr val="bg1"/>
                </a:solidFill>
                <a:uFill>
                  <a:solidFill>
                    <a:schemeClr val="tx2">
                      <a:lumMod val="40000"/>
                      <a:lumOff val="60000"/>
                    </a:schemeClr>
                  </a:solidFill>
                </a:uFill>
                <a:latin typeface="Open Sans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Arial Narrow" panose="020B0606020202030204" pitchFamily="34" charset="0"/>
              </a:rPr>
              <a:t>MISSION STATEMENT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4006C46A-AD4A-8E2E-131E-74AF17BF92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09100" y="1519401"/>
            <a:ext cx="6097901" cy="888025"/>
          </a:xfrm>
        </p:spPr>
        <p:txBody>
          <a:bodyPr>
            <a:normAutofit fontScale="92500"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To provide excellent healthcare to EACH patient presenting to the Emergency Room by working as a collaborative team, ensuring all patients are treated like family, receiving compassionate, and evidenced-based care.</a:t>
            </a:r>
            <a:endParaRPr lang="en-US" sz="1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b="1" i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C6D331-4956-2AE9-B005-A7521A40CCC7}"/>
              </a:ext>
            </a:extLst>
          </p:cNvPr>
          <p:cNvSpPr txBox="1">
            <a:spLocks/>
          </p:cNvSpPr>
          <p:nvPr/>
        </p:nvSpPr>
        <p:spPr>
          <a:xfrm>
            <a:off x="2460172" y="2697779"/>
            <a:ext cx="5119635" cy="624033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>
            <a:lvl1pPr algn="ctr" defTabSz="914400" rtl="0" eaLnBrk="1" latinLnBrk="0" hangingPunct="1">
              <a:lnSpc>
                <a:spcPts val="4600"/>
              </a:lnSpc>
              <a:spcBef>
                <a:spcPct val="0"/>
              </a:spcBef>
              <a:buNone/>
              <a:defRPr sz="4400" u="none" kern="1200" baseline="0">
                <a:solidFill>
                  <a:schemeClr val="bg1"/>
                </a:solidFill>
                <a:uFill>
                  <a:solidFill>
                    <a:schemeClr val="tx2">
                      <a:lumMod val="40000"/>
                      <a:lumOff val="60000"/>
                    </a:schemeClr>
                  </a:solidFill>
                </a:uFill>
                <a:latin typeface="Open Sans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Arial Narrow" panose="020B0606020202030204" pitchFamily="34" charset="0"/>
              </a:rPr>
              <a:t>VISION STATEMENT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ADBE4E-8E07-71AF-B39A-ECBA4FB8F17C}"/>
              </a:ext>
            </a:extLst>
          </p:cNvPr>
          <p:cNvSpPr txBox="1">
            <a:spLocks/>
          </p:cNvSpPr>
          <p:nvPr/>
        </p:nvSpPr>
        <p:spPr>
          <a:xfrm>
            <a:off x="1839461" y="3367874"/>
            <a:ext cx="6837178" cy="1118261"/>
          </a:xfrm>
          <a:prstGeom prst="rect">
            <a:avLst/>
          </a:prstGeom>
        </p:spPr>
        <p:txBody>
          <a:bodyPr vert="horz" lIns="0" tIns="0" rIns="0" bIns="0" rtlCol="0" anchor="t" anchorCtr="1">
            <a:normAutofit fontScale="925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rgbClr val="8A8C91"/>
                </a:solidFill>
                <a:latin typeface="Open Sans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900" dirty="0">
                <a:solidFill>
                  <a:schemeClr val="bg1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To serve our community as a regional leader in Emergency Healthcare exceeding patient safety, efficient healthcare delivery, specialty care accessibility, while having a vigorous impact to research and academic excellence.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b="1" i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1184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Chart 2">
            <a:extLst>
              <a:ext uri="{FF2B5EF4-FFF2-40B4-BE49-F238E27FC236}">
                <a16:creationId xmlns:a16="http://schemas.microsoft.com/office/drawing/2014/main" id="{D4397829-B2E8-4A03-6849-ACB7C249D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86" y="1450718"/>
            <a:ext cx="7325231" cy="4533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8FC543-40A5-F746-3579-A2005457D6B3}"/>
              </a:ext>
            </a:extLst>
          </p:cNvPr>
          <p:cNvSpPr txBox="1"/>
          <p:nvPr/>
        </p:nvSpPr>
        <p:spPr>
          <a:xfrm>
            <a:off x="1622809" y="211011"/>
            <a:ext cx="5898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 Narrow" panose="020B0606020202030204" pitchFamily="34" charset="0"/>
              </a:rPr>
              <a:t>VOLUME 2022 to Current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D3130D-4827-1FBC-C2D1-8E11DD20375E}"/>
              </a:ext>
            </a:extLst>
          </p:cNvPr>
          <p:cNvSpPr txBox="1"/>
          <p:nvPr/>
        </p:nvSpPr>
        <p:spPr>
          <a:xfrm>
            <a:off x="3383280" y="795786"/>
            <a:ext cx="2377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  <a:t>TOTAL VOLUME: </a:t>
            </a:r>
            <a:r>
              <a:rPr lang="en-US" dirty="0">
                <a:solidFill>
                  <a:srgbClr val="FF0000"/>
                </a:solidFill>
                <a:latin typeface="Arial Narrow" panose="020B0606020202030204" pitchFamily="34" charset="0"/>
              </a:rPr>
              <a:t>94,446 </a:t>
            </a:r>
          </a:p>
          <a:p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  <a:t>   AMBULANCES: </a:t>
            </a:r>
            <a:r>
              <a:rPr lang="en-US" dirty="0">
                <a:solidFill>
                  <a:srgbClr val="FF0000"/>
                </a:solidFill>
                <a:latin typeface="Arial Narrow" panose="020B0606020202030204" pitchFamily="34" charset="0"/>
              </a:rPr>
              <a:t>22,150</a:t>
            </a: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endParaRPr lang="en-US" sz="16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5344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9604BF8C-5611-EF9F-668C-3C01978FDC92}"/>
              </a:ext>
            </a:extLst>
          </p:cNvPr>
          <p:cNvSpPr/>
          <p:nvPr/>
        </p:nvSpPr>
        <p:spPr>
          <a:xfrm>
            <a:off x="1197447" y="598616"/>
            <a:ext cx="2771652" cy="141681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4280EDA-D1D1-ADAC-2F1B-B75DA4998186}"/>
              </a:ext>
            </a:extLst>
          </p:cNvPr>
          <p:cNvSpPr/>
          <p:nvPr/>
        </p:nvSpPr>
        <p:spPr>
          <a:xfrm>
            <a:off x="5174901" y="609403"/>
            <a:ext cx="2771652" cy="1416817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C00FDBE-3BEE-130C-3029-BEBCD25A25D4}"/>
              </a:ext>
            </a:extLst>
          </p:cNvPr>
          <p:cNvSpPr/>
          <p:nvPr/>
        </p:nvSpPr>
        <p:spPr>
          <a:xfrm>
            <a:off x="3186174" y="2308510"/>
            <a:ext cx="2771652" cy="141681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E754063-437E-16C9-29EB-68CE5CF72938}"/>
              </a:ext>
            </a:extLst>
          </p:cNvPr>
          <p:cNvSpPr/>
          <p:nvPr/>
        </p:nvSpPr>
        <p:spPr>
          <a:xfrm>
            <a:off x="1197447" y="4134159"/>
            <a:ext cx="2771652" cy="1416817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E741C4D-D7E6-6174-DB33-F15F5034CBB7}"/>
              </a:ext>
            </a:extLst>
          </p:cNvPr>
          <p:cNvSpPr/>
          <p:nvPr/>
        </p:nvSpPr>
        <p:spPr>
          <a:xfrm>
            <a:off x="5134708" y="4091452"/>
            <a:ext cx="2771652" cy="1416817"/>
          </a:xfrm>
          <a:prstGeom prst="ellipse">
            <a:avLst/>
          </a:prstGeom>
          <a:solidFill>
            <a:srgbClr val="F897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B94F4E42-8760-CFC2-AA50-239AE9E6CBB3}"/>
              </a:ext>
            </a:extLst>
          </p:cNvPr>
          <p:cNvSpPr txBox="1">
            <a:spLocks/>
          </p:cNvSpPr>
          <p:nvPr/>
        </p:nvSpPr>
        <p:spPr>
          <a:xfrm>
            <a:off x="3599233" y="2494124"/>
            <a:ext cx="1945534" cy="1045588"/>
          </a:xfrm>
          <a:prstGeom prst="rect">
            <a:avLst/>
          </a:prstGeom>
        </p:spPr>
        <p:txBody>
          <a:bodyPr vert="horz" lIns="0" tIns="0" rIns="0" bIns="0" rtlCol="0" anchor="t" anchorCtr="1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rgbClr val="8A8C91"/>
                </a:solidFill>
                <a:latin typeface="Open Sans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2022 </a:t>
            </a:r>
          </a:p>
          <a:p>
            <a:r>
              <a:rPr lang="en-US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ELOPEMENTS</a:t>
            </a:r>
          </a:p>
          <a:p>
            <a:r>
              <a:rPr lang="en-US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2.5%</a:t>
            </a:r>
          </a:p>
          <a:p>
            <a:r>
              <a:rPr lang="en-US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GOAL = &lt; 2.5%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09AC6CA9-B6A2-66FB-4A95-74CB0810A635}"/>
              </a:ext>
            </a:extLst>
          </p:cNvPr>
          <p:cNvSpPr txBox="1">
            <a:spLocks/>
          </p:cNvSpPr>
          <p:nvPr/>
        </p:nvSpPr>
        <p:spPr>
          <a:xfrm>
            <a:off x="1552356" y="886765"/>
            <a:ext cx="2061834" cy="839402"/>
          </a:xfrm>
          <a:prstGeom prst="rect">
            <a:avLst/>
          </a:prstGeom>
        </p:spPr>
        <p:txBody>
          <a:bodyPr vert="horz" lIns="0" tIns="0" rIns="0" bIns="0" rtlCol="0" anchor="t" anchorCtr="1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rgbClr val="8A8C91"/>
                </a:solidFill>
                <a:latin typeface="Open Sans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2022 </a:t>
            </a:r>
          </a:p>
          <a:p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NURSING TRIAGE</a:t>
            </a:r>
          </a:p>
          <a:p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8 Mins.</a:t>
            </a:r>
            <a:endParaRPr lang="en-US" sz="14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81661081-6492-AA31-D5DF-9883200A73F1}"/>
              </a:ext>
            </a:extLst>
          </p:cNvPr>
          <p:cNvSpPr txBox="1">
            <a:spLocks/>
          </p:cNvSpPr>
          <p:nvPr/>
        </p:nvSpPr>
        <p:spPr>
          <a:xfrm>
            <a:off x="5249417" y="763675"/>
            <a:ext cx="2622620" cy="1085583"/>
          </a:xfrm>
          <a:prstGeom prst="rect">
            <a:avLst/>
          </a:prstGeom>
        </p:spPr>
        <p:txBody>
          <a:bodyPr vert="horz" lIns="0" tIns="0" rIns="0" bIns="0" rtlCol="0" anchor="t" anchorCtr="1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rgbClr val="8A8C91"/>
                </a:solidFill>
                <a:latin typeface="Open Sans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2022 </a:t>
            </a:r>
          </a:p>
          <a:p>
            <a:r>
              <a:rPr lang="en-US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LEFT WITHOUT BEING SEEN</a:t>
            </a:r>
          </a:p>
          <a:p>
            <a:r>
              <a:rPr lang="en-US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0.3%</a:t>
            </a:r>
          </a:p>
          <a:p>
            <a:r>
              <a:rPr lang="en-US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GOAL = &lt; 2.5%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60A81015-D844-82AF-6FBA-CEBFC72CD31A}"/>
              </a:ext>
            </a:extLst>
          </p:cNvPr>
          <p:cNvSpPr txBox="1">
            <a:spLocks/>
          </p:cNvSpPr>
          <p:nvPr/>
        </p:nvSpPr>
        <p:spPr>
          <a:xfrm>
            <a:off x="1157254" y="4290645"/>
            <a:ext cx="2852038" cy="1045029"/>
          </a:xfrm>
          <a:prstGeom prst="rect">
            <a:avLst/>
          </a:prstGeom>
        </p:spPr>
        <p:txBody>
          <a:bodyPr vert="horz" lIns="0" tIns="0" rIns="0" bIns="0" rtlCol="0" anchor="t" anchorCtr="1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rgbClr val="8A8C91"/>
                </a:solidFill>
                <a:latin typeface="Open Sans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2022 </a:t>
            </a:r>
          </a:p>
          <a:p>
            <a:r>
              <a:rPr lang="en-US" sz="1300" b="1" dirty="0">
                <a:solidFill>
                  <a:schemeClr val="bg1"/>
                </a:solidFill>
                <a:latin typeface="Arial Narrow" panose="020B0606020202030204" pitchFamily="34" charset="0"/>
              </a:rPr>
              <a:t>TURN-AROUND-TIME-TO-DISCHARGE</a:t>
            </a:r>
          </a:p>
          <a:p>
            <a:r>
              <a:rPr lang="en-US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222%</a:t>
            </a:r>
          </a:p>
          <a:p>
            <a:r>
              <a:rPr lang="en-US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GOAL = 180 mins.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D71B850D-CFA8-858A-ADF6-A191922CA055}"/>
              </a:ext>
            </a:extLst>
          </p:cNvPr>
          <p:cNvSpPr txBox="1">
            <a:spLocks/>
          </p:cNvSpPr>
          <p:nvPr/>
        </p:nvSpPr>
        <p:spPr>
          <a:xfrm>
            <a:off x="5094515" y="4186173"/>
            <a:ext cx="2852038" cy="1312787"/>
          </a:xfrm>
          <a:prstGeom prst="rect">
            <a:avLst/>
          </a:prstGeom>
        </p:spPr>
        <p:txBody>
          <a:bodyPr vert="horz" lIns="0" tIns="0" rIns="0" bIns="0" rtlCol="0" anchor="t" anchorCtr="1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rgbClr val="8A8C91"/>
                </a:solidFill>
                <a:latin typeface="Open Sans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2022 </a:t>
            </a:r>
          </a:p>
          <a:p>
            <a:r>
              <a:rPr lang="en-US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TURN-TO-PROVIDER</a:t>
            </a:r>
          </a:p>
          <a:p>
            <a:r>
              <a:rPr lang="en-US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16 mins.</a:t>
            </a:r>
          </a:p>
          <a:p>
            <a:r>
              <a:rPr lang="en-US" sz="1050" b="1" dirty="0">
                <a:solidFill>
                  <a:schemeClr val="bg1"/>
                </a:solidFill>
                <a:latin typeface="Arial Narrow" panose="020B0606020202030204" pitchFamily="34" charset="0"/>
              </a:rPr>
              <a:t>Maintained  &lt;  20 Mins. throughout pandemic</a:t>
            </a:r>
          </a:p>
        </p:txBody>
      </p:sp>
    </p:spTree>
    <p:extLst>
      <p:ext uri="{BB962C8B-B14F-4D97-AF65-F5344CB8AC3E}">
        <p14:creationId xmlns:p14="http://schemas.microsoft.com/office/powerpoint/2010/main" val="27904992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6CDCB-8849-E551-72A7-F725663E1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84825"/>
            <a:ext cx="7315200" cy="632298"/>
          </a:xfrm>
        </p:spPr>
        <p:txBody>
          <a:bodyPr/>
          <a:lstStyle/>
          <a:p>
            <a:r>
              <a:rPr lang="en-US" b="1" dirty="0">
                <a:latin typeface="Arial Narrow" panose="020B0606020202030204" pitchFamily="34" charset="0"/>
              </a:rPr>
              <a:t>THROUGHPUT PERFORMANCE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917E4A-B284-8B45-8A12-BD6AB03DB1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87181" y="943511"/>
            <a:ext cx="1789889" cy="252991"/>
          </a:xfrm>
        </p:spPr>
        <p:txBody>
          <a:bodyPr>
            <a:normAutofit/>
          </a:bodyPr>
          <a:lstStyle/>
          <a:p>
            <a:r>
              <a:rPr lang="en-US" sz="1400" b="1" dirty="0">
                <a:solidFill>
                  <a:srgbClr val="F8972A"/>
                </a:solidFill>
                <a:latin typeface="Arial Narrow" panose="020B0606020202030204" pitchFamily="34" charset="0"/>
              </a:rPr>
              <a:t>Lower is better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30F113-6758-DCDC-E028-3737E2B706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592" y="943510"/>
            <a:ext cx="5484805" cy="35117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14DEAC-B383-758F-76A1-30049A1556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2397" y="1322890"/>
            <a:ext cx="2279459" cy="1088080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1D3718AD-B118-1075-BDD5-032794A4D8C3}"/>
              </a:ext>
            </a:extLst>
          </p:cNvPr>
          <p:cNvSpPr txBox="1">
            <a:spLocks/>
          </p:cNvSpPr>
          <p:nvPr/>
        </p:nvSpPr>
        <p:spPr>
          <a:xfrm>
            <a:off x="6887180" y="2717320"/>
            <a:ext cx="1789889" cy="711680"/>
          </a:xfrm>
          <a:prstGeom prst="rect">
            <a:avLst/>
          </a:prstGeom>
        </p:spPr>
        <p:txBody>
          <a:bodyPr vert="horz" lIns="0" tIns="0" rIns="0" bIns="0" rtlCol="0" anchor="t" anchorCtr="1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rgbClr val="8A8C91"/>
                </a:solidFill>
                <a:latin typeface="Open Sans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Internal Goal was established by  the Emergency Department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968EF59-4346-6E44-08D4-2CB4A04C4F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5064" y="4954621"/>
            <a:ext cx="6600723" cy="89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8661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2743710-6DEB-39E7-F876-40C9D70407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5238" y="188913"/>
            <a:ext cx="7315200" cy="657393"/>
          </a:xfrm>
        </p:spPr>
        <p:txBody>
          <a:bodyPr>
            <a:normAutofit lnSpcReduction="10000"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Arial Narrow" panose="020B0606020202030204" pitchFamily="34" charset="0"/>
              </a:rPr>
              <a:t>CORE MEASURES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B0BA96-5C1A-F5B3-DA31-3891E68A0B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689" y="846306"/>
            <a:ext cx="5687945" cy="38618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97ACAD-FF84-90A1-CD7E-4737931AEF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5238" y="4868694"/>
            <a:ext cx="7315199" cy="1143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52F41E-C804-3FB5-9773-AD09751999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7452" y="1293707"/>
            <a:ext cx="2101175" cy="1453510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75B97519-2092-DF65-A52B-85A4537D4B09}"/>
              </a:ext>
            </a:extLst>
          </p:cNvPr>
          <p:cNvSpPr txBox="1">
            <a:spLocks/>
          </p:cNvSpPr>
          <p:nvPr/>
        </p:nvSpPr>
        <p:spPr>
          <a:xfrm>
            <a:off x="7033096" y="943511"/>
            <a:ext cx="1789889" cy="252991"/>
          </a:xfrm>
          <a:prstGeom prst="rect">
            <a:avLst/>
          </a:prstGeom>
        </p:spPr>
        <p:txBody>
          <a:bodyPr vert="horz" lIns="0" tIns="0" rIns="0" bIns="0" rtlCol="0" anchor="t" anchorCtr="1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rgbClr val="8A8C91"/>
                </a:solidFill>
                <a:latin typeface="Open Sans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>
                <a:solidFill>
                  <a:srgbClr val="F8972A"/>
                </a:solidFill>
                <a:latin typeface="Arial Narrow" panose="020B0606020202030204" pitchFamily="34" charset="0"/>
              </a:rPr>
              <a:t>Lower is better</a:t>
            </a:r>
            <a:endParaRPr lang="en-US" sz="1400" b="1" dirty="0">
              <a:solidFill>
                <a:srgbClr val="F8972A"/>
              </a:solidFill>
              <a:latin typeface="Arial Narrow" panose="020B0606020202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59FB559-12DF-7473-6F6D-8590B3E6C8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8417" y="2799723"/>
            <a:ext cx="2333625" cy="169545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5FD6A9C-C0FC-66DA-85BD-2D9A0D64DEA8}"/>
              </a:ext>
            </a:extLst>
          </p:cNvPr>
          <p:cNvSpPr txBox="1"/>
          <p:nvPr/>
        </p:nvSpPr>
        <p:spPr>
          <a:xfrm>
            <a:off x="6877452" y="2844422"/>
            <a:ext cx="2101175" cy="1738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Internal Goal was established by the Emergency Department</a:t>
            </a:r>
          </a:p>
          <a:p>
            <a:pPr algn="ctr"/>
            <a:r>
              <a:rPr lang="en-US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CMS TOP 10%</a:t>
            </a:r>
          </a:p>
          <a:p>
            <a:pPr algn="ctr"/>
            <a:endParaRPr lang="en-US" sz="9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algn="ctr"/>
            <a:r>
              <a:rPr lang="en-US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Reporting Preview</a:t>
            </a:r>
          </a:p>
          <a:p>
            <a:pPr algn="ctr"/>
            <a:r>
              <a:rPr lang="en-US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Report: 4Q20 to 3Q21</a:t>
            </a:r>
          </a:p>
          <a:p>
            <a:pPr algn="ctr"/>
            <a:r>
              <a:rPr lang="en-US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Posted: July 2022</a:t>
            </a:r>
          </a:p>
        </p:txBody>
      </p:sp>
    </p:spTree>
    <p:extLst>
      <p:ext uri="{BB962C8B-B14F-4D97-AF65-F5344CB8AC3E}">
        <p14:creationId xmlns:p14="http://schemas.microsoft.com/office/powerpoint/2010/main" val="3429372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BA3AB-EC8A-A497-C1CA-2FC969978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233464"/>
            <a:ext cx="7315200" cy="1186774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  <a:latin typeface="Arial Narrow" panose="020B0606020202030204" pitchFamily="34" charset="0"/>
              </a:rPr>
              <a:t>SEPSIS</a:t>
            </a:r>
            <a:br>
              <a:rPr lang="en-US" b="1" dirty="0">
                <a:solidFill>
                  <a:srgbClr val="002060"/>
                </a:solidFill>
                <a:latin typeface="Arial Narrow" panose="020B0606020202030204" pitchFamily="34" charset="0"/>
              </a:rPr>
            </a:br>
            <a:r>
              <a:rPr lang="en-US" b="1" dirty="0">
                <a:solidFill>
                  <a:srgbClr val="002060"/>
                </a:solidFill>
                <a:latin typeface="Arial Narrow" panose="020B0606020202030204" pitchFamily="34" charset="0"/>
              </a:rPr>
              <a:t>LATE RECOGNITION OF SEPSIS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86E006-EA65-92D1-8A9C-D5CDEB36D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798" y="1512348"/>
            <a:ext cx="5425096" cy="28261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C06C1F-A1E8-8A59-77CD-4E9506149B46}"/>
              </a:ext>
            </a:extLst>
          </p:cNvPr>
          <p:cNvSpPr txBox="1"/>
          <p:nvPr/>
        </p:nvSpPr>
        <p:spPr>
          <a:xfrm>
            <a:off x="7013464" y="1580744"/>
            <a:ext cx="1585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Lower is better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46B902-95A8-DE5F-1346-C920930AAF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2547" y="1993852"/>
            <a:ext cx="2247444" cy="13861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E4325B0-4E74-CD63-8239-794512F30157}"/>
              </a:ext>
            </a:extLst>
          </p:cNvPr>
          <p:cNvSpPr txBox="1"/>
          <p:nvPr/>
        </p:nvSpPr>
        <p:spPr>
          <a:xfrm>
            <a:off x="6546361" y="3584325"/>
            <a:ext cx="2383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 Narrow" panose="020B0606020202030204" pitchFamily="34" charset="0"/>
              </a:rPr>
              <a:t>Goal was established by the SEPSIS Committee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AE3E9D-2117-62BE-F11B-096528227E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2618" y="4542818"/>
            <a:ext cx="6343650" cy="113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2136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D81A9-4B03-F023-3645-BFB66A96E8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0783" y="1971935"/>
            <a:ext cx="7373566" cy="1269460"/>
          </a:xfrm>
        </p:spPr>
        <p:txBody>
          <a:bodyPr/>
          <a:lstStyle/>
          <a:p>
            <a:r>
              <a:rPr lang="en-US" b="1" dirty="0">
                <a:latin typeface="Arial Narrow" panose="020B0606020202030204" pitchFamily="34" charset="0"/>
              </a:rPr>
              <a:t>STROKE PERFORMANCE INDICATORS</a:t>
            </a:r>
          </a:p>
        </p:txBody>
      </p:sp>
    </p:spTree>
    <p:extLst>
      <p:ext uri="{BB962C8B-B14F-4D97-AF65-F5344CB8AC3E}">
        <p14:creationId xmlns:p14="http://schemas.microsoft.com/office/powerpoint/2010/main" val="18238015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F07EF-1CCF-D37A-8BFB-EFA929EC8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228600"/>
            <a:ext cx="7315200" cy="1254868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  <a:latin typeface="Arial Narrow" panose="020B0606020202030204" pitchFamily="34" charset="0"/>
              </a:rPr>
              <a:t>STROKE PEFORMANCE INDICATORS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2157C1-5357-C314-6F7D-2E24944F51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655" y="1483468"/>
            <a:ext cx="5507881" cy="31468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E78D8D-F0BC-6651-3CA7-DE16873CD0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655" y="4987756"/>
            <a:ext cx="6889981" cy="7735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EBD612-2F6C-E036-3979-F2BF0857F0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3674" y="1979223"/>
            <a:ext cx="2254993" cy="13333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CD32E66-ACF3-5E0A-431A-D1EC8B0781EB}"/>
              </a:ext>
            </a:extLst>
          </p:cNvPr>
          <p:cNvSpPr txBox="1"/>
          <p:nvPr/>
        </p:nvSpPr>
        <p:spPr>
          <a:xfrm>
            <a:off x="6828817" y="1512185"/>
            <a:ext cx="1857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8972A"/>
                </a:solidFill>
                <a:latin typeface="Arial Narrow" panose="020B0606020202030204" pitchFamily="34" charset="0"/>
              </a:rPr>
              <a:t>Higher is better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066092-2417-FA9C-222F-1705C0BB8DB3}"/>
              </a:ext>
            </a:extLst>
          </p:cNvPr>
          <p:cNvSpPr txBox="1"/>
          <p:nvPr/>
        </p:nvSpPr>
        <p:spPr>
          <a:xfrm>
            <a:off x="6683673" y="3570890"/>
            <a:ext cx="22549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 Narrow" panose="020B0606020202030204" pitchFamily="34" charset="0"/>
              </a:rPr>
              <a:t>Goal is set by the Joint Commission, AHA/ASA Clinical Practices</a:t>
            </a:r>
          </a:p>
        </p:txBody>
      </p:sp>
    </p:spTree>
    <p:extLst>
      <p:ext uri="{BB962C8B-B14F-4D97-AF65-F5344CB8AC3E}">
        <p14:creationId xmlns:p14="http://schemas.microsoft.com/office/powerpoint/2010/main" val="6710208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EC54AA4-1589-F766-129D-6D0FBEF8E74C}"/>
              </a:ext>
            </a:extLst>
          </p:cNvPr>
          <p:cNvSpPr txBox="1">
            <a:spLocks/>
          </p:cNvSpPr>
          <p:nvPr/>
        </p:nvSpPr>
        <p:spPr>
          <a:xfrm>
            <a:off x="1371600" y="228600"/>
            <a:ext cx="7315200" cy="1254868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>
            <a:lvl1pPr algn="ctr" defTabSz="914400" rtl="0" eaLnBrk="1" latinLnBrk="0" hangingPunct="1">
              <a:lnSpc>
                <a:spcPts val="4600"/>
              </a:lnSpc>
              <a:spcBef>
                <a:spcPct val="0"/>
              </a:spcBef>
              <a:buNone/>
              <a:defRPr sz="4400" u="none" kern="1200" baseline="0">
                <a:solidFill>
                  <a:srgbClr val="003469"/>
                </a:solidFill>
                <a:uFill>
                  <a:solidFill>
                    <a:schemeClr val="tx2">
                      <a:lumMod val="40000"/>
                      <a:lumOff val="60000"/>
                    </a:schemeClr>
                  </a:solidFill>
                </a:uFill>
                <a:latin typeface="Open Sans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2060"/>
                </a:solidFill>
                <a:latin typeface="Arial Narrow" panose="020B0606020202030204" pitchFamily="34" charset="0"/>
              </a:rPr>
              <a:t>STK OP-1d</a:t>
            </a:r>
          </a:p>
          <a:p>
            <a:r>
              <a:rPr lang="en-US" b="1" dirty="0">
                <a:solidFill>
                  <a:srgbClr val="002060"/>
                </a:solidFill>
                <a:latin typeface="Arial Narrow" panose="020B0606020202030204" pitchFamily="34" charset="0"/>
              </a:rPr>
              <a:t> NEW MEASURE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D88EA2-02DD-3495-B7CE-B0C0066F79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136" y="1704975"/>
            <a:ext cx="5593404" cy="30129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1120BD-0364-C57A-BC9E-0E43D4442D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6442" y="2876151"/>
            <a:ext cx="2024367" cy="11056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6F4DC2-2A07-9C17-FA81-CFFA2E039E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2095" y="4924628"/>
            <a:ext cx="7839075" cy="8953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041A54-EEE5-F481-1C1D-42A3B6370692}"/>
              </a:ext>
            </a:extLst>
          </p:cNvPr>
          <p:cNvSpPr txBox="1"/>
          <p:nvPr/>
        </p:nvSpPr>
        <p:spPr>
          <a:xfrm>
            <a:off x="6876442" y="3891267"/>
            <a:ext cx="2024367" cy="405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E7BCE9-6391-B36C-3BF1-B7CB6AE631EC}"/>
              </a:ext>
            </a:extLst>
          </p:cNvPr>
          <p:cNvSpPr txBox="1"/>
          <p:nvPr/>
        </p:nvSpPr>
        <p:spPr>
          <a:xfrm>
            <a:off x="6876441" y="2376139"/>
            <a:ext cx="2024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8972A"/>
                </a:solidFill>
                <a:latin typeface="Arial Narrow" panose="020B0606020202030204" pitchFamily="34" charset="0"/>
              </a:rPr>
              <a:t>Lower is better</a:t>
            </a:r>
          </a:p>
        </p:txBody>
      </p:sp>
    </p:spTree>
    <p:extLst>
      <p:ext uri="{BB962C8B-B14F-4D97-AF65-F5344CB8AC3E}">
        <p14:creationId xmlns:p14="http://schemas.microsoft.com/office/powerpoint/2010/main" val="34161331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E38A5F7-A3C3-A72C-DFE9-10E0C57AD972}"/>
              </a:ext>
            </a:extLst>
          </p:cNvPr>
          <p:cNvSpPr txBox="1">
            <a:spLocks/>
          </p:cNvSpPr>
          <p:nvPr/>
        </p:nvSpPr>
        <p:spPr>
          <a:xfrm>
            <a:off x="1371600" y="140241"/>
            <a:ext cx="7315200" cy="1254868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>
            <a:lvl1pPr algn="ctr" defTabSz="914400" rtl="0" eaLnBrk="1" latinLnBrk="0" hangingPunct="1">
              <a:lnSpc>
                <a:spcPts val="4600"/>
              </a:lnSpc>
              <a:spcBef>
                <a:spcPct val="0"/>
              </a:spcBef>
              <a:buNone/>
              <a:defRPr sz="4400" u="none" kern="1200" baseline="0">
                <a:solidFill>
                  <a:srgbClr val="003469"/>
                </a:solidFill>
                <a:uFill>
                  <a:solidFill>
                    <a:schemeClr val="tx2">
                      <a:lumMod val="40000"/>
                      <a:lumOff val="60000"/>
                    </a:schemeClr>
                  </a:solidFill>
                </a:uFill>
                <a:latin typeface="Open Sans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2060"/>
                </a:solidFill>
                <a:latin typeface="Arial Narrow" panose="020B0606020202030204" pitchFamily="34" charset="0"/>
              </a:rPr>
              <a:t>STK OP-1g</a:t>
            </a:r>
          </a:p>
          <a:p>
            <a:r>
              <a:rPr lang="en-US" b="1" dirty="0">
                <a:solidFill>
                  <a:srgbClr val="002060"/>
                </a:solidFill>
                <a:latin typeface="Arial Narrow" panose="020B0606020202030204" pitchFamily="34" charset="0"/>
              </a:rPr>
              <a:t> NEW MEASURE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283342-B843-89B4-5F6D-6C742D55DE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9351" y="1395109"/>
            <a:ext cx="5387909" cy="36480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91B5CC-119D-C812-9EBE-579B3B1C1E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9351" y="5139040"/>
            <a:ext cx="6594138" cy="8045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531932-3E5F-BE05-124B-66FEB59D6B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3991" y="2110902"/>
            <a:ext cx="2250969" cy="111868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22F6A5E-6D22-E83B-C8A1-EB213F19752A}"/>
              </a:ext>
            </a:extLst>
          </p:cNvPr>
          <p:cNvSpPr txBox="1"/>
          <p:nvPr/>
        </p:nvSpPr>
        <p:spPr>
          <a:xfrm>
            <a:off x="6757291" y="1590384"/>
            <a:ext cx="2024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8972A"/>
                </a:solidFill>
                <a:latin typeface="Arial Narrow" panose="020B0606020202030204" pitchFamily="34" charset="0"/>
              </a:rPr>
              <a:t>Lower is better</a:t>
            </a:r>
          </a:p>
        </p:txBody>
      </p:sp>
    </p:spTree>
    <p:extLst>
      <p:ext uri="{BB962C8B-B14F-4D97-AF65-F5344CB8AC3E}">
        <p14:creationId xmlns:p14="http://schemas.microsoft.com/office/powerpoint/2010/main" val="9915134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DD08D-DAAC-7161-DFA8-4FFA07CF78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4841" y="2140967"/>
            <a:ext cx="7086600" cy="1259732"/>
          </a:xfrm>
        </p:spPr>
        <p:txBody>
          <a:bodyPr/>
          <a:lstStyle/>
          <a:p>
            <a:r>
              <a:rPr lang="en-US" b="1" dirty="0">
                <a:latin typeface="Arial Narrow" panose="020B0606020202030204" pitchFamily="34" charset="0"/>
              </a:rPr>
              <a:t>EMERGENCY MEDICAL SERVICES</a:t>
            </a:r>
          </a:p>
        </p:txBody>
      </p:sp>
    </p:spTree>
    <p:extLst>
      <p:ext uri="{BB962C8B-B14F-4D97-AF65-F5344CB8AC3E}">
        <p14:creationId xmlns:p14="http://schemas.microsoft.com/office/powerpoint/2010/main" val="12753083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D440E-9122-3B20-05F4-DCE62FE16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73045"/>
            <a:ext cx="8229600" cy="2846439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6000" b="1" dirty="0">
                <a:latin typeface="Arial Narrow" panose="020B0606020202030204" pitchFamily="34" charset="0"/>
              </a:rPr>
              <a:t>2023 </a:t>
            </a:r>
            <a:br>
              <a:rPr lang="en-US" sz="6000" b="1" dirty="0">
                <a:latin typeface="Arial Narrow" panose="020B0606020202030204" pitchFamily="34" charset="0"/>
              </a:rPr>
            </a:br>
            <a:r>
              <a:rPr lang="en-US" sz="6000" b="1" dirty="0">
                <a:latin typeface="Arial Narrow" panose="020B0606020202030204" pitchFamily="34" charset="0"/>
              </a:rPr>
              <a:t>ANNUAL STRATEGIC PLAN</a:t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en-US" b="1" i="1" dirty="0">
                <a:latin typeface="Arial Narrow" panose="020B0606020202030204" pitchFamily="34" charset="0"/>
              </a:rPr>
              <a:t>Presentation to</a:t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en-US" sz="5400" b="1" dirty="0">
                <a:latin typeface="Arial Narrow" panose="020B0606020202030204" pitchFamily="34" charset="0"/>
              </a:rPr>
              <a:t>Medical Executive Committee</a:t>
            </a:r>
            <a:endParaRPr lang="en-US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2080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0BD3D-3667-E254-8B31-6B8AD87C1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4021" y="201821"/>
            <a:ext cx="1215957" cy="58852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Arial Narrow" panose="020B0606020202030204" pitchFamily="34" charset="0"/>
              </a:rPr>
              <a:t>2022</a:t>
            </a:r>
            <a:endParaRPr lang="en-US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77E2C9-E890-F4A7-61DA-E7321D6259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624" y="904352"/>
            <a:ext cx="7234813" cy="495383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57286788-50B7-39DD-7592-BDCC04258B4E}"/>
                  </a:ext>
                </a:extLst>
              </p14:cNvPr>
              <p14:cNvContentPartPr/>
              <p14:nvPr/>
            </p14:nvContentPartPr>
            <p14:xfrm>
              <a:off x="1516993" y="5133703"/>
              <a:ext cx="6998760" cy="522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57286788-50B7-39DD-7592-BDCC04258B4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63353" y="5026063"/>
                <a:ext cx="7106400" cy="267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247170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DBBF0-7560-AEC6-EB7F-3CB2AC239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311283"/>
            <a:ext cx="7315200" cy="612843"/>
          </a:xfrm>
        </p:spPr>
        <p:txBody>
          <a:bodyPr/>
          <a:lstStyle/>
          <a:p>
            <a:r>
              <a:rPr lang="en-US" b="1" dirty="0">
                <a:latin typeface="Arial Narrow" panose="020B0606020202030204" pitchFamily="34" charset="0"/>
              </a:rPr>
              <a:t>During week 16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24EC67-DF11-D2AF-54AA-EDA18D63AF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6092" y="924126"/>
            <a:ext cx="7315200" cy="503454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25D90BD7-78A7-8432-E059-AC127CA4E565}"/>
                  </a:ext>
                </a:extLst>
              </p14:cNvPr>
              <p14:cNvContentPartPr/>
              <p14:nvPr/>
            </p14:nvContentPartPr>
            <p14:xfrm>
              <a:off x="2471353" y="5214343"/>
              <a:ext cx="3837960" cy="514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25D90BD7-78A7-8432-E059-AC127CA4E56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17713" y="5106703"/>
                <a:ext cx="3945600" cy="267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903526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7B8F4-ED0B-4BB0-3681-CCD1E6360F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22714" y="2166811"/>
            <a:ext cx="4898572" cy="763621"/>
          </a:xfrm>
        </p:spPr>
        <p:txBody>
          <a:bodyPr/>
          <a:lstStyle/>
          <a:p>
            <a:r>
              <a:rPr lang="en-US" b="1" dirty="0">
                <a:latin typeface="Arial Narrow" panose="020B0606020202030204" pitchFamily="34" charset="0"/>
              </a:rPr>
              <a:t>LEAN INITIATIVES</a:t>
            </a:r>
          </a:p>
        </p:txBody>
      </p:sp>
    </p:spTree>
    <p:extLst>
      <p:ext uri="{BB962C8B-B14F-4D97-AF65-F5344CB8AC3E}">
        <p14:creationId xmlns:p14="http://schemas.microsoft.com/office/powerpoint/2010/main" val="5182897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524E1-CD90-9452-8F6C-A181EAFB3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345332"/>
            <a:ext cx="7315200" cy="680936"/>
          </a:xfrm>
        </p:spPr>
        <p:txBody>
          <a:bodyPr/>
          <a:lstStyle/>
          <a:p>
            <a:r>
              <a:rPr lang="en-US" b="1" dirty="0">
                <a:latin typeface="Arial Narrow" panose="020B0606020202030204" pitchFamily="34" charset="0"/>
              </a:rPr>
              <a:t>QUALITY DASHBOARD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75E919-2100-5F6D-E95D-A250954B0455}"/>
              </a:ext>
            </a:extLst>
          </p:cNvPr>
          <p:cNvSpPr txBox="1"/>
          <p:nvPr/>
        </p:nvSpPr>
        <p:spPr>
          <a:xfrm>
            <a:off x="1197784" y="1026268"/>
            <a:ext cx="7665396" cy="50475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en-US" b="1" dirty="0">
                <a:solidFill>
                  <a:srgbClr val="08204D"/>
                </a:solidFill>
                <a:latin typeface="Arial Narrow" panose="020B0606020202030204" pitchFamily="34" charset="0"/>
              </a:rPr>
              <a:t>T</a:t>
            </a:r>
            <a:r>
              <a:rPr lang="en-US" b="1" i="0" u="none" strike="noStrike" dirty="0">
                <a:solidFill>
                  <a:srgbClr val="08204D"/>
                </a:solidFill>
                <a:effectLst/>
                <a:latin typeface="Arial Narrow" panose="020B0606020202030204" pitchFamily="34" charset="0"/>
              </a:rPr>
              <a:t>HROUGHPUT</a:t>
            </a:r>
          </a:p>
          <a:p>
            <a:pPr marL="285750" indent="-285750" algn="l" rtl="0" fontAlgn="base">
              <a:buFont typeface="Wingdings" panose="05000000000000000000" pitchFamily="2" charset="2"/>
              <a:buChar char="§"/>
            </a:pPr>
            <a:r>
              <a:rPr lang="en-US" sz="1600" i="0" u="none" strike="noStrike" dirty="0">
                <a:solidFill>
                  <a:srgbClr val="08204D"/>
                </a:solidFill>
                <a:effectLst/>
                <a:latin typeface="Arial Narrow" panose="020B0606020202030204" pitchFamily="34" charset="0"/>
              </a:rPr>
              <a:t>Weekly Operations Leadership Meetings</a:t>
            </a:r>
            <a:endParaRPr lang="en-US" sz="1600" dirty="0">
              <a:solidFill>
                <a:srgbClr val="AAAAAA"/>
              </a:solidFill>
              <a:latin typeface="Arial Narrow" panose="020B0606020202030204" pitchFamily="34" charset="0"/>
            </a:endParaRPr>
          </a:p>
          <a:p>
            <a:pPr marL="285750" indent="-285750" algn="l" rtl="0" fontAlgn="base">
              <a:buFont typeface="Wingdings" panose="05000000000000000000" pitchFamily="2" charset="2"/>
              <a:buChar char="§"/>
            </a:pPr>
            <a:r>
              <a:rPr lang="en-US" sz="1600" i="0" u="none" strike="noStrike" dirty="0">
                <a:solidFill>
                  <a:srgbClr val="08204D"/>
                </a:solidFill>
                <a:effectLst/>
                <a:latin typeface="Arial Narrow" panose="020B0606020202030204" pitchFamily="34" charset="0"/>
              </a:rPr>
              <a:t>Triage and Ambulance Daily Data and QA Reviews</a:t>
            </a:r>
          </a:p>
          <a:p>
            <a:pPr marL="285750" indent="-285750" algn="l" rtl="0" fontAlgn="base">
              <a:buFont typeface="Wingdings" panose="05000000000000000000" pitchFamily="2" charset="2"/>
              <a:buChar char="§"/>
            </a:pPr>
            <a:r>
              <a:rPr lang="en-US" sz="1600" i="0" u="none" strike="noStrike" dirty="0">
                <a:solidFill>
                  <a:srgbClr val="08204D"/>
                </a:solidFill>
                <a:effectLst/>
                <a:latin typeface="Arial Narrow" panose="020B0606020202030204" pitchFamily="34" charset="0"/>
              </a:rPr>
              <a:t>RUHS Throughput Committee</a:t>
            </a:r>
          </a:p>
          <a:p>
            <a:pPr marL="285750" indent="-285750" algn="l" rtl="0" fontAlgn="base">
              <a:buFont typeface="Wingdings" panose="05000000000000000000" pitchFamily="2" charset="2"/>
              <a:buChar char="§"/>
            </a:pPr>
            <a:r>
              <a:rPr lang="en-US" sz="1600" i="0" u="none" strike="noStrike" dirty="0">
                <a:solidFill>
                  <a:srgbClr val="08204D"/>
                </a:solidFill>
                <a:effectLst/>
                <a:latin typeface="Arial Narrow" panose="020B0606020202030204" pitchFamily="34" charset="0"/>
              </a:rPr>
              <a:t>Rounding</a:t>
            </a:r>
            <a:endParaRPr lang="en-US" sz="1600" dirty="0">
              <a:solidFill>
                <a:srgbClr val="AAAAAA"/>
              </a:solidFill>
              <a:latin typeface="Arial Narrow" panose="020B0606020202030204" pitchFamily="34" charset="0"/>
            </a:endParaRPr>
          </a:p>
          <a:p>
            <a:pPr marL="285750" indent="-285750" algn="l" rtl="0" fontAlgn="base">
              <a:buFont typeface="Wingdings" panose="05000000000000000000" pitchFamily="2" charset="2"/>
              <a:buChar char="§"/>
            </a:pPr>
            <a:r>
              <a:rPr lang="en-US" sz="1600" i="0" u="none" strike="noStrike" dirty="0">
                <a:solidFill>
                  <a:srgbClr val="08204D"/>
                </a:solidFill>
                <a:effectLst/>
                <a:latin typeface="Arial Narrow" panose="020B0606020202030204" pitchFamily="34" charset="0"/>
              </a:rPr>
              <a:t>Lab &amp; Radiology Collaboratives:</a:t>
            </a:r>
          </a:p>
          <a:p>
            <a:pPr marL="742950" lvl="1" indent="-285750" fontAlgn="base">
              <a:buFont typeface="Wingdings" panose="05000000000000000000" pitchFamily="2" charset="2"/>
              <a:buChar char="Ø"/>
            </a:pPr>
            <a:r>
              <a:rPr lang="en-US" sz="1600" i="0" u="none" strike="noStrike" dirty="0">
                <a:solidFill>
                  <a:srgbClr val="08204D"/>
                </a:solidFill>
                <a:effectLst/>
                <a:latin typeface="Arial Narrow" panose="020B0606020202030204" pitchFamily="34" charset="0"/>
              </a:rPr>
              <a:t>Surge &amp; Staffing Initiatives with Administration</a:t>
            </a:r>
            <a:endParaRPr lang="en-US" sz="1600" b="0" i="0" dirty="0">
              <a:solidFill>
                <a:srgbClr val="AAAAAA"/>
              </a:solidFill>
              <a:effectLst/>
              <a:latin typeface="Arial Narrow" panose="020B0606020202030204" pitchFamily="34" charset="0"/>
            </a:endParaRPr>
          </a:p>
          <a:p>
            <a:pPr algn="l" rtl="0" fontAlgn="base"/>
            <a:endParaRPr lang="en-US" sz="800" b="1" i="0" u="none" strike="noStrike" dirty="0">
              <a:solidFill>
                <a:srgbClr val="08204D"/>
              </a:solidFill>
              <a:effectLst/>
              <a:latin typeface="Arial Narrow" panose="020B0606020202030204" pitchFamily="34" charset="0"/>
            </a:endParaRPr>
          </a:p>
          <a:p>
            <a:pPr algn="l" rtl="0" fontAlgn="base"/>
            <a:endParaRPr lang="en-US" sz="800" b="1" i="0" u="none" strike="noStrike" dirty="0">
              <a:solidFill>
                <a:srgbClr val="08204D"/>
              </a:solidFill>
              <a:effectLst/>
              <a:latin typeface="Arial Narrow" panose="020B0606020202030204" pitchFamily="34" charset="0"/>
            </a:endParaRPr>
          </a:p>
          <a:p>
            <a:pPr algn="l" rtl="0" fontAlgn="base"/>
            <a:r>
              <a:rPr lang="en-US" b="1" i="0" u="none" strike="noStrike" dirty="0">
                <a:solidFill>
                  <a:srgbClr val="08204D"/>
                </a:solidFill>
                <a:effectLst/>
                <a:latin typeface="Arial Narrow" panose="020B0606020202030204" pitchFamily="34" charset="0"/>
              </a:rPr>
              <a:t>CLINICAL PATHWAYS        </a:t>
            </a:r>
            <a:r>
              <a:rPr lang="en-US" sz="1600" i="0" u="none" strike="noStrike" dirty="0">
                <a:solidFill>
                  <a:srgbClr val="08204D"/>
                </a:solidFill>
                <a:effectLst/>
                <a:latin typeface="Arial Narrow" panose="020B0606020202030204" pitchFamily="34" charset="0"/>
              </a:rPr>
              <a:t>IM, MICU, TRAUMA, EGS, PEDS/PICU, GI, ORTHO, BH</a:t>
            </a:r>
            <a:r>
              <a:rPr lang="en-US" sz="1600" i="0" dirty="0">
                <a:solidFill>
                  <a:srgbClr val="08204D"/>
                </a:solidFill>
                <a:effectLst/>
                <a:latin typeface="Arial Narrow" panose="020B0606020202030204" pitchFamily="34" charset="0"/>
              </a:rPr>
              <a:t>​</a:t>
            </a:r>
            <a:endParaRPr lang="en-US" sz="1600" b="0" i="0" dirty="0">
              <a:solidFill>
                <a:srgbClr val="AAAAAA"/>
              </a:solidFill>
              <a:effectLst/>
              <a:latin typeface="Arial Narrow" panose="020B0606020202030204" pitchFamily="34" charset="0"/>
            </a:endParaRPr>
          </a:p>
          <a:p>
            <a:pPr algn="ctr" rtl="0" fontAlgn="base"/>
            <a:endParaRPr lang="en-US" sz="800" b="1" i="0" u="none" strike="noStrike" dirty="0">
              <a:solidFill>
                <a:srgbClr val="08204D"/>
              </a:solidFill>
              <a:effectLst/>
              <a:latin typeface="Arial Narrow" panose="020B0606020202030204" pitchFamily="34" charset="0"/>
            </a:endParaRPr>
          </a:p>
          <a:p>
            <a:pPr algn="ctr" rtl="0" fontAlgn="base"/>
            <a:r>
              <a:rPr lang="en-US" b="1" i="0" u="none" strike="noStrike" dirty="0">
                <a:solidFill>
                  <a:srgbClr val="08204D"/>
                </a:solidFill>
                <a:effectLst/>
                <a:latin typeface="Arial Narrow" panose="020B0606020202030204" pitchFamily="34" charset="0"/>
              </a:rPr>
              <a:t>LAB</a:t>
            </a:r>
          </a:p>
          <a:p>
            <a:pPr marL="342900" indent="-342900" rtl="0" fontAlgn="base">
              <a:buFont typeface="Wingdings" panose="05000000000000000000" pitchFamily="2" charset="2"/>
              <a:buChar char="§"/>
            </a:pPr>
            <a:r>
              <a:rPr lang="en-US" sz="1600" i="0" u="none" strike="noStrike" dirty="0">
                <a:solidFill>
                  <a:srgbClr val="08204D"/>
                </a:solidFill>
                <a:effectLst/>
                <a:latin typeface="Arial Narrow" panose="020B0606020202030204" pitchFamily="34" charset="0"/>
              </a:rPr>
              <a:t>POC EXPANSION </a:t>
            </a:r>
            <a:r>
              <a:rPr lang="en-US" sz="1000" b="1" i="1" u="none" strike="noStrike" dirty="0">
                <a:solidFill>
                  <a:srgbClr val="08204D"/>
                </a:solidFill>
                <a:effectLst/>
                <a:latin typeface="Arial Narrow" panose="020B0606020202030204" pitchFamily="34" charset="0"/>
              </a:rPr>
              <a:t>(POCT BMP and Serum HCG)</a:t>
            </a:r>
            <a:r>
              <a:rPr lang="en-US" sz="1000" b="1" i="1" dirty="0">
                <a:solidFill>
                  <a:srgbClr val="08204D"/>
                </a:solidFill>
                <a:effectLst/>
                <a:latin typeface="Arial Narrow" panose="020B0606020202030204" pitchFamily="34" charset="0"/>
              </a:rPr>
              <a:t>​</a:t>
            </a:r>
            <a:endParaRPr lang="en-US" sz="1600" b="1" i="1" dirty="0">
              <a:solidFill>
                <a:srgbClr val="08204D"/>
              </a:solidFill>
              <a:effectLst/>
              <a:latin typeface="Arial Narrow" panose="020B0606020202030204" pitchFamily="34" charset="0"/>
            </a:endParaRPr>
          </a:p>
          <a:p>
            <a:pPr marL="342900" indent="-342900" rtl="0" fontAlgn="base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8204D"/>
                </a:solidFill>
                <a:latin typeface="Arial Narrow" panose="020B0606020202030204" pitchFamily="34" charset="0"/>
              </a:rPr>
              <a:t>Lab Messenger Rounding</a:t>
            </a:r>
            <a:endParaRPr lang="en-US" sz="1600" dirty="0">
              <a:solidFill>
                <a:srgbClr val="AAAAAA"/>
              </a:solidFill>
              <a:effectLst/>
              <a:latin typeface="Arial Narrow" panose="020B0606020202030204" pitchFamily="34" charset="0"/>
            </a:endParaRPr>
          </a:p>
          <a:p>
            <a:pPr algn="l" rtl="0" fontAlgn="base"/>
            <a:r>
              <a:rPr lang="en-US" sz="1600" dirty="0">
                <a:solidFill>
                  <a:srgbClr val="08204D"/>
                </a:solidFill>
                <a:effectLst/>
                <a:latin typeface="Arial Narrow" panose="020B0606020202030204" pitchFamily="34" charset="0"/>
              </a:rPr>
              <a:t>​</a:t>
            </a:r>
            <a:endParaRPr lang="en-US" sz="1600" dirty="0">
              <a:solidFill>
                <a:srgbClr val="AAAAAA"/>
              </a:solidFill>
              <a:latin typeface="Arial Narrow" panose="020B0606020202030204" pitchFamily="34" charset="0"/>
            </a:endParaRPr>
          </a:p>
          <a:p>
            <a:pPr algn="ctr" rtl="0" fontAlgn="base"/>
            <a:r>
              <a:rPr lang="en-US" b="1" i="0" u="none" strike="noStrike" dirty="0">
                <a:solidFill>
                  <a:srgbClr val="08204D"/>
                </a:solidFill>
                <a:effectLst/>
                <a:latin typeface="Arial Narrow" panose="020B0606020202030204" pitchFamily="34" charset="0"/>
              </a:rPr>
              <a:t>PATIENT SATISFACTION</a:t>
            </a:r>
            <a:r>
              <a:rPr lang="en-US" sz="1600" b="0" i="0" dirty="0">
                <a:solidFill>
                  <a:srgbClr val="08204D"/>
                </a:solidFill>
                <a:effectLst/>
                <a:latin typeface="Arial Narrow" panose="020B0606020202030204" pitchFamily="34" charset="0"/>
              </a:rPr>
              <a:t>​</a:t>
            </a:r>
            <a:endParaRPr lang="en-US" sz="1600" b="0" i="0" dirty="0">
              <a:solidFill>
                <a:srgbClr val="AAAAAA"/>
              </a:solidFill>
              <a:effectLst/>
              <a:latin typeface="Arial Narrow" panose="020B0606020202030204" pitchFamily="34" charset="0"/>
            </a:endParaRPr>
          </a:p>
          <a:p>
            <a:pPr marL="285750" indent="-285750" algn="l" rtl="0" fontAlgn="base">
              <a:buFont typeface="Wingdings" panose="05000000000000000000" pitchFamily="2" charset="2"/>
              <a:buChar char="§"/>
            </a:pPr>
            <a:r>
              <a:rPr lang="en-US" sz="1600" i="0" u="none" strike="noStrike" dirty="0">
                <a:solidFill>
                  <a:srgbClr val="08204D"/>
                </a:solidFill>
                <a:effectLst/>
                <a:latin typeface="Arial Narrow" panose="020B0606020202030204" pitchFamily="34" charset="0"/>
              </a:rPr>
              <a:t>Provider Care Cards in English &amp; Spanish</a:t>
            </a:r>
            <a:endParaRPr lang="en-US" sz="1600" i="0" dirty="0">
              <a:solidFill>
                <a:srgbClr val="AAAAAA"/>
              </a:solidFill>
              <a:effectLst/>
              <a:latin typeface="Arial Narrow" panose="020B0606020202030204" pitchFamily="34" charset="0"/>
            </a:endParaRPr>
          </a:p>
          <a:p>
            <a:pPr marL="285750" indent="-285750" algn="l" rtl="0" fontAlgn="base">
              <a:buFont typeface="Wingdings" panose="05000000000000000000" pitchFamily="2" charset="2"/>
              <a:buChar char="§"/>
            </a:pPr>
            <a:r>
              <a:rPr lang="en-US" sz="1600" i="0" u="none" strike="noStrike" dirty="0">
                <a:solidFill>
                  <a:srgbClr val="08204D"/>
                </a:solidFill>
                <a:effectLst/>
                <a:latin typeface="Arial Narrow" panose="020B0606020202030204" pitchFamily="34" charset="0"/>
              </a:rPr>
              <a:t>Monthly Provider Specific Report/Scores</a:t>
            </a:r>
            <a:r>
              <a:rPr lang="en-US" sz="1600" i="0" dirty="0">
                <a:solidFill>
                  <a:srgbClr val="08204D"/>
                </a:solidFill>
                <a:effectLst/>
                <a:latin typeface="Arial Narrow" panose="020B0606020202030204" pitchFamily="34" charset="0"/>
              </a:rPr>
              <a:t>​</a:t>
            </a:r>
            <a:endParaRPr lang="en-US" sz="1600" i="0" dirty="0">
              <a:solidFill>
                <a:srgbClr val="AAAAAA"/>
              </a:solidFill>
              <a:effectLst/>
              <a:latin typeface="Arial Narrow" panose="020B0606020202030204" pitchFamily="34" charset="0"/>
            </a:endParaRPr>
          </a:p>
          <a:p>
            <a:pPr marL="285750" indent="-285750" algn="l" rtl="0" fontAlgn="base">
              <a:buFont typeface="Wingdings" panose="05000000000000000000" pitchFamily="2" charset="2"/>
              <a:buChar char="§"/>
            </a:pPr>
            <a:r>
              <a:rPr lang="en-US" sz="1600" i="0" u="none" strike="noStrike" dirty="0">
                <a:solidFill>
                  <a:srgbClr val="08204D"/>
                </a:solidFill>
                <a:effectLst/>
                <a:latin typeface="Arial Narrow" panose="020B0606020202030204" pitchFamily="34" charset="0"/>
              </a:rPr>
              <a:t>Software use for the patient rounding</a:t>
            </a:r>
            <a:r>
              <a:rPr lang="en-US" sz="1600" i="0" dirty="0">
                <a:solidFill>
                  <a:srgbClr val="08204D"/>
                </a:solidFill>
                <a:effectLst/>
                <a:latin typeface="Arial Narrow" panose="020B0606020202030204" pitchFamily="34" charset="0"/>
              </a:rPr>
              <a:t>​</a:t>
            </a:r>
            <a:endParaRPr lang="en-US" sz="1600" i="0" dirty="0">
              <a:solidFill>
                <a:srgbClr val="AAAAAA"/>
              </a:solidFill>
              <a:effectLst/>
              <a:latin typeface="Arial Narrow" panose="020B0606020202030204" pitchFamily="34" charset="0"/>
            </a:endParaRPr>
          </a:p>
          <a:p>
            <a:pPr marL="285750" indent="-285750" algn="l" rtl="0" fontAlgn="base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8204D"/>
                </a:solidFill>
                <a:latin typeface="Arial Narrow" panose="020B0606020202030204" pitchFamily="34" charset="0"/>
              </a:rPr>
              <a:t>Department meetings includes education and educational information</a:t>
            </a:r>
            <a:r>
              <a:rPr lang="en-US" sz="1600" i="0" dirty="0">
                <a:solidFill>
                  <a:srgbClr val="08204D"/>
                </a:solidFill>
                <a:effectLst/>
                <a:latin typeface="Arial Narrow" panose="020B0606020202030204" pitchFamily="34" charset="0"/>
              </a:rPr>
              <a:t>​</a:t>
            </a:r>
          </a:p>
          <a:p>
            <a:pPr marL="285750" indent="-285750" algn="l" rtl="0" fontAlgn="base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8204D"/>
                </a:solidFill>
                <a:latin typeface="Arial Narrow" panose="020B0606020202030204" pitchFamily="34" charset="0"/>
              </a:rPr>
              <a:t>PXP Event/Collaborative</a:t>
            </a:r>
            <a:endParaRPr lang="en-US" sz="1600" i="0" dirty="0">
              <a:solidFill>
                <a:srgbClr val="AAAAAA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D1A8BC09-09A7-76CF-02A1-036334BF3056}"/>
              </a:ext>
            </a:extLst>
          </p:cNvPr>
          <p:cNvSpPr/>
          <p:nvPr/>
        </p:nvSpPr>
        <p:spPr>
          <a:xfrm>
            <a:off x="3268493" y="3147165"/>
            <a:ext cx="252919" cy="1408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4046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00B69-D827-A6DC-DB86-63E783E0A5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30358" y="1877439"/>
            <a:ext cx="4883284" cy="1250004"/>
          </a:xfrm>
        </p:spPr>
        <p:txBody>
          <a:bodyPr>
            <a:normAutofit/>
          </a:bodyPr>
          <a:lstStyle/>
          <a:p>
            <a:r>
              <a:rPr lang="en-US" b="1" dirty="0">
                <a:latin typeface="Arial Narrow" panose="020B0606020202030204" pitchFamily="34" charset="0"/>
              </a:rPr>
              <a:t>2022 – 2023</a:t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en-US" b="1" dirty="0">
                <a:latin typeface="Arial Narrow" panose="020B0606020202030204" pitchFamily="34" charset="0"/>
              </a:rPr>
              <a:t>QUALITY INITIATIVES</a:t>
            </a:r>
          </a:p>
        </p:txBody>
      </p:sp>
    </p:spTree>
    <p:extLst>
      <p:ext uri="{BB962C8B-B14F-4D97-AF65-F5344CB8AC3E}">
        <p14:creationId xmlns:p14="http://schemas.microsoft.com/office/powerpoint/2010/main" val="18106252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74C2D-6EEB-254B-EFE2-24FDD456B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44241"/>
            <a:ext cx="7315200" cy="685800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  <a:latin typeface="Arial Narrow" panose="020B0606020202030204" pitchFamily="34" charset="0"/>
              </a:rPr>
              <a:t>RUHS QUALITY INITIATIVES</a:t>
            </a: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8808FDA1-CA4B-888D-6E87-E3DDB3155915}"/>
              </a:ext>
            </a:extLst>
          </p:cNvPr>
          <p:cNvSpPr txBox="1"/>
          <p:nvPr/>
        </p:nvSpPr>
        <p:spPr>
          <a:xfrm>
            <a:off x="1171125" y="830041"/>
            <a:ext cx="7716149" cy="59708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b" anchorCtr="0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chemeClr val="tx2"/>
                </a:solidFill>
                <a:latin typeface="Arial Narrow" panose="020B0606020202030204" pitchFamily="34" charset="0"/>
                <a:ea typeface="League Spartan" charset="0"/>
                <a:cs typeface="Poppins"/>
              </a:rPr>
              <a:t>IEHP P4P TARGETS         </a:t>
            </a:r>
            <a:r>
              <a:rPr lang="en-US" sz="1200" dirty="0">
                <a:solidFill>
                  <a:schemeClr val="tx2"/>
                </a:solidFill>
                <a:latin typeface="Arial Narrow" panose="020B0606020202030204" pitchFamily="34" charset="0"/>
                <a:ea typeface="League Spartan" charset="0"/>
                <a:cs typeface="Poppins"/>
                <a:sym typeface="Wingdings" pitchFamily="2" charset="2"/>
              </a:rPr>
              <a:t>Appointments at time of ED Discharge. Alternatives to ED Care.</a:t>
            </a:r>
            <a:endParaRPr lang="en-US" sz="1200" dirty="0">
              <a:solidFill>
                <a:schemeClr val="tx2"/>
              </a:solidFill>
              <a:latin typeface="Arial Narrow" panose="020B0606020202030204" pitchFamily="34" charset="0"/>
              <a:ea typeface="League Spartan" charset="0"/>
              <a:cs typeface="Poppins"/>
            </a:endParaRPr>
          </a:p>
          <a:p>
            <a:endParaRPr lang="en-US" sz="800" b="1" dirty="0">
              <a:solidFill>
                <a:schemeClr val="tx2"/>
              </a:solidFill>
              <a:latin typeface="Arial Narrow" panose="020B0606020202030204" pitchFamily="34" charset="0"/>
              <a:ea typeface="League Spartan" charset="0"/>
              <a:cs typeface="Poppins" pitchFamily="2" charset="77"/>
            </a:endParaRPr>
          </a:p>
          <a:p>
            <a:r>
              <a:rPr lang="en-US" sz="1200" b="1" dirty="0">
                <a:solidFill>
                  <a:schemeClr val="tx2"/>
                </a:solidFill>
                <a:latin typeface="Arial Narrow" panose="020B0606020202030204" pitchFamily="34" charset="0"/>
                <a:ea typeface="League Spartan" charset="0"/>
                <a:cs typeface="Poppins"/>
              </a:rPr>
              <a:t>STROKE: </a:t>
            </a:r>
            <a:r>
              <a:rPr lang="en-US" sz="1200" dirty="0">
                <a:solidFill>
                  <a:schemeClr val="tx2"/>
                </a:solidFill>
                <a:latin typeface="Arial Narrow" panose="020B0606020202030204" pitchFamily="34" charset="0"/>
                <a:ea typeface="League Spartan" charset="0"/>
                <a:cs typeface="Poppins"/>
              </a:rPr>
              <a:t>AHA GOLD Plus Me</a:t>
            </a:r>
            <a:r>
              <a:rPr lang="en-US" sz="1200" dirty="0">
                <a:solidFill>
                  <a:srgbClr val="002060"/>
                </a:solidFill>
                <a:latin typeface="Arial Narrow" panose="020B0606020202030204" pitchFamily="34" charset="0"/>
                <a:ea typeface="League Spartan" charset="0"/>
                <a:cs typeface="Poppins"/>
              </a:rPr>
              <a:t>d</a:t>
            </a:r>
            <a:r>
              <a:rPr lang="en-US" sz="1200" dirty="0">
                <a:solidFill>
                  <a:schemeClr val="tx2"/>
                </a:solidFill>
                <a:latin typeface="Arial Narrow" panose="020B0606020202030204" pitchFamily="34" charset="0"/>
                <a:ea typeface="League Spartan" charset="0"/>
                <a:cs typeface="Poppins"/>
              </a:rPr>
              <a:t>al of Honor Achievement </a:t>
            </a:r>
            <a:r>
              <a:rPr lang="en-US" sz="1000" b="1" i="1" dirty="0">
                <a:solidFill>
                  <a:schemeClr val="tx2"/>
                </a:solidFill>
                <a:latin typeface="Arial Narrow" panose="020B0606020202030204" pitchFamily="34" charset="0"/>
                <a:ea typeface="League Spartan" charset="0"/>
                <a:cs typeface="Poppins"/>
              </a:rPr>
              <a:t>(8 yrs. in a row)</a:t>
            </a:r>
          </a:p>
          <a:p>
            <a:endParaRPr lang="en-US" sz="800" b="1" dirty="0">
              <a:solidFill>
                <a:schemeClr val="tx2"/>
              </a:solidFill>
              <a:latin typeface="Arial Narrow" panose="020B0606020202030204" pitchFamily="34" charset="0"/>
              <a:ea typeface="League Spartan" charset="0"/>
              <a:cs typeface="Poppins" pitchFamily="2" charset="77"/>
            </a:endParaRPr>
          </a:p>
          <a:p>
            <a:r>
              <a:rPr lang="en-US" sz="1200" b="1" dirty="0">
                <a:solidFill>
                  <a:schemeClr val="tx2"/>
                </a:solidFill>
                <a:latin typeface="Arial Narrow" panose="020B0606020202030204" pitchFamily="34" charset="0"/>
                <a:ea typeface="League Spartan" charset="0"/>
                <a:cs typeface="Poppins"/>
              </a:rPr>
              <a:t>SEPSIS: </a:t>
            </a:r>
            <a:r>
              <a:rPr lang="en-US" sz="1200" dirty="0">
                <a:solidFill>
                  <a:schemeClr val="tx2"/>
                </a:solidFill>
                <a:latin typeface="Arial Narrow" panose="020B0606020202030204" pitchFamily="34" charset="0"/>
                <a:ea typeface="League Spartan" charset="0"/>
                <a:cs typeface="Poppins"/>
              </a:rPr>
              <a:t>JC Surveyor, “Best program I have ever seen”.  “One of the lowest mortality rates in the country.”</a:t>
            </a:r>
          </a:p>
          <a:p>
            <a:endParaRPr lang="en-US" sz="1200" b="1" dirty="0">
              <a:solidFill>
                <a:schemeClr val="tx2"/>
              </a:solidFill>
              <a:latin typeface="Arial Narrow" panose="020B0606020202030204" pitchFamily="34" charset="0"/>
              <a:ea typeface="League Spartan" charset="0"/>
              <a:cs typeface="Poppins" pitchFamily="2" charset="77"/>
            </a:endParaRPr>
          </a:p>
          <a:p>
            <a:r>
              <a:rPr lang="en-US" sz="1200" b="1" dirty="0">
                <a:solidFill>
                  <a:schemeClr val="tx2"/>
                </a:solidFill>
                <a:latin typeface="Arial Narrow" panose="020B0606020202030204" pitchFamily="34" charset="0"/>
                <a:ea typeface="League Spartan" charset="0"/>
                <a:cs typeface="Poppins"/>
              </a:rPr>
              <a:t>HIV &amp; HEP C SCREENING:</a:t>
            </a:r>
          </a:p>
          <a:p>
            <a:endParaRPr lang="en-US" sz="1200" b="1" dirty="0">
              <a:solidFill>
                <a:schemeClr val="tx2"/>
              </a:solidFill>
              <a:latin typeface="Arial Narrow" panose="020B0606020202030204" pitchFamily="34" charset="0"/>
              <a:ea typeface="League Spartan" charset="0"/>
              <a:cs typeface="Poppins"/>
            </a:endParaRPr>
          </a:p>
          <a:p>
            <a:endParaRPr lang="en-US" sz="1200" b="1" dirty="0">
              <a:solidFill>
                <a:schemeClr val="tx2"/>
              </a:solidFill>
              <a:latin typeface="Arial Narrow" panose="020B0606020202030204" pitchFamily="34" charset="0"/>
              <a:ea typeface="League Spartan" charset="0"/>
              <a:cs typeface="Poppins"/>
            </a:endParaRPr>
          </a:p>
          <a:p>
            <a:endParaRPr lang="en-US" sz="1200" b="1" dirty="0">
              <a:solidFill>
                <a:schemeClr val="tx2"/>
              </a:solidFill>
              <a:latin typeface="Arial Narrow" panose="020B0606020202030204" pitchFamily="34" charset="0"/>
              <a:ea typeface="League Spartan" charset="0"/>
              <a:cs typeface="Poppins" pitchFamily="2" charset="77"/>
            </a:endParaRPr>
          </a:p>
          <a:p>
            <a:endParaRPr lang="en-US" sz="1200" b="1" dirty="0">
              <a:solidFill>
                <a:schemeClr val="tx2"/>
              </a:solidFill>
              <a:latin typeface="Arial Narrow" panose="020B0606020202030204" pitchFamily="34" charset="0"/>
              <a:ea typeface="League Spartan" charset="0"/>
              <a:cs typeface="Poppins"/>
            </a:endParaRPr>
          </a:p>
          <a:p>
            <a:endParaRPr lang="en-US" sz="1200" b="1" dirty="0">
              <a:solidFill>
                <a:schemeClr val="tx2"/>
              </a:solidFill>
              <a:latin typeface="Arial Narrow" panose="020B0606020202030204" pitchFamily="34" charset="0"/>
              <a:ea typeface="League Spartan" charset="0"/>
              <a:cs typeface="Poppins"/>
            </a:endParaRPr>
          </a:p>
          <a:p>
            <a:r>
              <a:rPr lang="en-US" sz="1200" b="1" dirty="0">
                <a:solidFill>
                  <a:schemeClr val="tx2"/>
                </a:solidFill>
                <a:latin typeface="Arial Narrow" panose="020B0606020202030204" pitchFamily="34" charset="0"/>
                <a:ea typeface="League Spartan" charset="0"/>
                <a:cs typeface="Poppins"/>
              </a:rPr>
              <a:t>BEHAVIORAL EMERGENCY RESPONSE TEAM:  </a:t>
            </a:r>
            <a:r>
              <a:rPr lang="en-US" sz="1200" dirty="0">
                <a:solidFill>
                  <a:schemeClr val="tx2"/>
                </a:solidFill>
                <a:latin typeface="Arial Narrow" panose="020B0606020202030204" pitchFamily="34" charset="0"/>
                <a:ea typeface="League Spartan" charset="0"/>
                <a:cs typeface="Poppins"/>
              </a:rPr>
              <a:t> Early Intervention, Safety Measures, Transfer Process</a:t>
            </a:r>
          </a:p>
          <a:p>
            <a:endParaRPr lang="en-US" sz="600" b="1" dirty="0">
              <a:solidFill>
                <a:schemeClr val="tx2"/>
              </a:solidFill>
              <a:latin typeface="Arial Narrow" panose="020B0606020202030204" pitchFamily="34" charset="0"/>
              <a:ea typeface="League Spartan" charset="0"/>
              <a:cs typeface="Poppins" pitchFamily="2" charset="77"/>
            </a:endParaRPr>
          </a:p>
          <a:p>
            <a:endParaRPr lang="en-US" sz="600" dirty="0">
              <a:solidFill>
                <a:schemeClr val="tx2"/>
              </a:solidFill>
              <a:latin typeface="Arial Narrow" panose="020B0606020202030204" pitchFamily="34" charset="0"/>
              <a:ea typeface="League Spartan" charset="0"/>
              <a:cs typeface="Poppins" pitchFamily="2" charset="77"/>
            </a:endParaRPr>
          </a:p>
          <a:p>
            <a:r>
              <a:rPr lang="en-US" sz="1200" b="1" dirty="0">
                <a:solidFill>
                  <a:schemeClr val="tx2"/>
                </a:solidFill>
                <a:latin typeface="Arial Narrow" panose="020B0606020202030204" pitchFamily="34" charset="0"/>
                <a:ea typeface="League Spartan" charset="0"/>
                <a:cs typeface="Poppins"/>
              </a:rPr>
              <a:t>PEDIATRIC FORENSICS COLLABORATIVE</a:t>
            </a:r>
          </a:p>
          <a:p>
            <a:endParaRPr lang="en-US" sz="600" b="1" dirty="0">
              <a:solidFill>
                <a:schemeClr val="tx2"/>
              </a:solidFill>
              <a:latin typeface="Arial Narrow" panose="020B0606020202030204" pitchFamily="34" charset="0"/>
              <a:ea typeface="League Spartan" charset="0"/>
              <a:cs typeface="Poppins" pitchFamily="2" charset="77"/>
            </a:endParaRPr>
          </a:p>
          <a:p>
            <a:r>
              <a:rPr lang="en-US" sz="1200" b="1" dirty="0">
                <a:solidFill>
                  <a:schemeClr val="tx2"/>
                </a:solidFill>
                <a:latin typeface="Arial Narrow" panose="020B0606020202030204" pitchFamily="34" charset="0"/>
                <a:ea typeface="League Spartan" charset="0"/>
                <a:cs typeface="Poppins"/>
              </a:rPr>
              <a:t>PALLIATIVE CARE:</a:t>
            </a:r>
          </a:p>
          <a:p>
            <a:pPr marL="2114184" lvl="2" indent="-285750"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chemeClr val="tx2"/>
                </a:solidFill>
                <a:latin typeface="Arial Narrow" panose="020B0606020202030204" pitchFamily="34" charset="0"/>
                <a:ea typeface="League Spartan" charset="0"/>
                <a:cs typeface="Poppins"/>
              </a:rPr>
              <a:t>POLST Evaluations</a:t>
            </a:r>
          </a:p>
          <a:p>
            <a:pPr marL="2114184" lvl="2" indent="-285750"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chemeClr val="tx2"/>
                </a:solidFill>
                <a:latin typeface="Arial Narrow" panose="020B0606020202030204" pitchFamily="34" charset="0"/>
                <a:ea typeface="League Spartan" charset="0"/>
                <a:cs typeface="Poppins"/>
              </a:rPr>
              <a:t>Care Plan Discussions</a:t>
            </a:r>
          </a:p>
          <a:p>
            <a:pPr marL="2114184" lvl="2" indent="-285750"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chemeClr val="tx2"/>
                </a:solidFill>
                <a:latin typeface="Arial Narrow" panose="020B0606020202030204" pitchFamily="34" charset="0"/>
                <a:ea typeface="League Spartan" charset="0"/>
                <a:cs typeface="Poppins"/>
              </a:rPr>
              <a:t>ED PC RN</a:t>
            </a:r>
            <a:endParaRPr lang="en-US" sz="1200" b="1" dirty="0">
              <a:solidFill>
                <a:schemeClr val="tx2"/>
              </a:solidFill>
              <a:latin typeface="Arial Narrow" panose="020B0606020202030204" pitchFamily="34" charset="0"/>
              <a:ea typeface="League Spartan" charset="0"/>
              <a:cs typeface="Poppins" pitchFamily="2" charset="77"/>
            </a:endParaRPr>
          </a:p>
          <a:p>
            <a:r>
              <a:rPr lang="en-US" sz="1200" b="1" dirty="0">
                <a:solidFill>
                  <a:schemeClr val="tx2"/>
                </a:solidFill>
                <a:latin typeface="Arial Narrow" panose="020B0606020202030204" pitchFamily="34" charset="0"/>
                <a:ea typeface="League Spartan" charset="0"/>
                <a:cs typeface="Poppins"/>
              </a:rPr>
              <a:t>ED ULTRASOUND UTILIZATION AND EXPANSION: </a:t>
            </a:r>
            <a:r>
              <a:rPr lang="en-US" sz="1200" dirty="0">
                <a:solidFill>
                  <a:schemeClr val="tx2"/>
                </a:solidFill>
                <a:latin typeface="Arial Narrow" panose="020B0606020202030204" pitchFamily="34" charset="0"/>
                <a:ea typeface="League Spartan" charset="0"/>
                <a:cs typeface="Poppins"/>
              </a:rPr>
              <a:t>Cutting edge resuscitation </a:t>
            </a:r>
            <a:r>
              <a:rPr lang="en-US" sz="1000" b="1" i="1" dirty="0">
                <a:solidFill>
                  <a:schemeClr val="tx2"/>
                </a:solidFill>
                <a:latin typeface="Arial Narrow" panose="020B0606020202030204" pitchFamily="34" charset="0"/>
                <a:ea typeface="League Spartan" charset="0"/>
                <a:cs typeface="Poppins"/>
              </a:rPr>
              <a:t>(Ultrasound and dedicated Resuscitation Team)</a:t>
            </a:r>
            <a:endParaRPr lang="en-US" sz="1200" b="1" dirty="0">
              <a:solidFill>
                <a:schemeClr val="tx2"/>
              </a:solidFill>
              <a:latin typeface="Arial Narrow" panose="020B0606020202030204" pitchFamily="34" charset="0"/>
              <a:ea typeface="League Spartan" charset="0"/>
              <a:cs typeface="Poppins"/>
            </a:endParaRPr>
          </a:p>
          <a:p>
            <a:pPr algn="ctr"/>
            <a:r>
              <a:rPr lang="en-US" sz="1200" b="1" dirty="0">
                <a:solidFill>
                  <a:schemeClr val="tx2"/>
                </a:solidFill>
                <a:latin typeface="Arial Narrow" panose="020B0606020202030204" pitchFamily="34" charset="0"/>
                <a:ea typeface="League Spartan" charset="0"/>
                <a:cs typeface="Poppins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1200" dirty="0">
                <a:solidFill>
                  <a:schemeClr val="tx2"/>
                </a:solidFill>
                <a:latin typeface="Arial Narrow" panose="020B0606020202030204" pitchFamily="34" charset="0"/>
                <a:ea typeface="League Spartan" charset="0"/>
                <a:cs typeface="Poppins"/>
              </a:rPr>
              <a:t> </a:t>
            </a:r>
            <a:endParaRPr lang="en-US" sz="1200" b="1" dirty="0">
              <a:solidFill>
                <a:schemeClr val="tx2"/>
              </a:solidFill>
              <a:latin typeface="Arial Narrow" panose="020B0606020202030204" pitchFamily="34" charset="0"/>
              <a:ea typeface="League Spartan" charset="0"/>
              <a:cs typeface="Poppins"/>
            </a:endParaRPr>
          </a:p>
          <a:p>
            <a:pPr algn="ctr"/>
            <a:r>
              <a:rPr lang="en-US" sz="1200" b="1" i="1" dirty="0">
                <a:solidFill>
                  <a:srgbClr val="FF0000"/>
                </a:solidFill>
                <a:latin typeface="Arial Narrow" panose="020B0606020202030204" pitchFamily="34" charset="0"/>
                <a:ea typeface="League Spartan" charset="0"/>
                <a:cs typeface="Poppins"/>
              </a:rPr>
              <a:t>FREE</a:t>
            </a:r>
            <a:r>
              <a:rPr lang="en-US" sz="1200" b="1" dirty="0">
                <a:solidFill>
                  <a:schemeClr val="tx2"/>
                </a:solidFill>
                <a:latin typeface="Arial Narrow" panose="020B0606020202030204" pitchFamily="34" charset="0"/>
                <a:ea typeface="League Spartan" charset="0"/>
                <a:cs typeface="Poppins"/>
              </a:rPr>
              <a:t> NARCAN Distribution Program:                                                                                                                                                         </a:t>
            </a:r>
            <a:r>
              <a:rPr lang="en-US" sz="1200" dirty="0">
                <a:solidFill>
                  <a:schemeClr val="tx2"/>
                </a:solidFill>
                <a:latin typeface="Arial Narrow" panose="020B0606020202030204" pitchFamily="34" charset="0"/>
                <a:ea typeface="League Spartan" charset="0"/>
                <a:cs typeface="Poppins"/>
              </a:rPr>
              <a:t>RUHS-ER  initially received 500 kits and to date </a:t>
            </a:r>
          </a:p>
          <a:p>
            <a:pPr algn="ctr"/>
            <a:r>
              <a:rPr lang="en-US" sz="1200" dirty="0">
                <a:solidFill>
                  <a:schemeClr val="tx2"/>
                </a:solidFill>
                <a:latin typeface="Arial Narrow" panose="020B0606020202030204" pitchFamily="34" charset="0"/>
                <a:ea typeface="League Spartan" charset="0"/>
                <a:cs typeface="Poppins"/>
              </a:rPr>
              <a:t>distributed 478 of that batch. A new shipment of 1,000 kits arrived.</a:t>
            </a:r>
          </a:p>
          <a:p>
            <a:endParaRPr lang="en-US" sz="1200" dirty="0">
              <a:solidFill>
                <a:schemeClr val="tx2"/>
              </a:solidFill>
              <a:latin typeface="Arial Narrow" panose="020B0606020202030204" pitchFamily="34" charset="0"/>
              <a:ea typeface="League Spartan" charset="0"/>
              <a:cs typeface="Poppins"/>
            </a:endParaRPr>
          </a:p>
          <a:p>
            <a:endParaRPr lang="en-US" sz="1200" dirty="0">
              <a:solidFill>
                <a:schemeClr val="tx2"/>
              </a:solidFill>
              <a:latin typeface="Arial Narrow" panose="020B0606020202030204" pitchFamily="34" charset="0"/>
              <a:ea typeface="League Spartan" charset="0"/>
              <a:cs typeface="Poppins"/>
            </a:endParaRPr>
          </a:p>
          <a:p>
            <a:endParaRPr lang="en-US" sz="1200" dirty="0">
              <a:solidFill>
                <a:schemeClr val="tx2"/>
              </a:solidFill>
              <a:latin typeface="Arial Narrow" panose="020B0606020202030204" pitchFamily="34" charset="0"/>
              <a:ea typeface="League Spartan" charset="0"/>
              <a:cs typeface="Poppins"/>
            </a:endParaRPr>
          </a:p>
          <a:p>
            <a:endParaRPr lang="en-US" sz="1200" dirty="0">
              <a:solidFill>
                <a:schemeClr val="tx2"/>
              </a:solidFill>
              <a:latin typeface="Arial Narrow" panose="020B0606020202030204" pitchFamily="34" charset="0"/>
              <a:ea typeface="League Spartan" charset="0"/>
              <a:cs typeface="Poppins"/>
            </a:endParaRPr>
          </a:p>
          <a:p>
            <a:endParaRPr lang="en-US" sz="1200" dirty="0">
              <a:solidFill>
                <a:schemeClr val="tx2"/>
              </a:solidFill>
              <a:latin typeface="Arial Narrow" panose="020B0606020202030204" pitchFamily="34" charset="0"/>
              <a:ea typeface="League Spartan" charset="0"/>
              <a:cs typeface="Poppins"/>
            </a:endParaRPr>
          </a:p>
          <a:p>
            <a:endParaRPr lang="en-US" sz="1200" dirty="0">
              <a:solidFill>
                <a:schemeClr val="tx2"/>
              </a:solidFill>
              <a:latin typeface="Arial Narrow" panose="020B0606020202030204" pitchFamily="34" charset="0"/>
              <a:ea typeface="League Spartan" charset="0"/>
              <a:cs typeface="Poppins"/>
            </a:endParaRPr>
          </a:p>
          <a:p>
            <a:endParaRPr lang="en-US" sz="1200" dirty="0">
              <a:solidFill>
                <a:schemeClr val="tx2"/>
              </a:solidFill>
              <a:latin typeface="Arial Narrow" panose="020B0606020202030204" pitchFamily="34" charset="0"/>
              <a:ea typeface="League Spartan" charset="0"/>
              <a:cs typeface="Poppins"/>
            </a:endParaRPr>
          </a:p>
          <a:p>
            <a:endParaRPr lang="en-US" sz="1200" dirty="0">
              <a:solidFill>
                <a:schemeClr val="tx2"/>
              </a:solidFill>
              <a:latin typeface="Arial Narrow" panose="020B0606020202030204" pitchFamily="34" charset="0"/>
              <a:ea typeface="League Spartan" charset="0"/>
              <a:cs typeface="Poppins"/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441A1E8B-3178-7C34-2B10-C153F870B3B3}"/>
              </a:ext>
            </a:extLst>
          </p:cNvPr>
          <p:cNvSpPr/>
          <p:nvPr/>
        </p:nvSpPr>
        <p:spPr>
          <a:xfrm>
            <a:off x="2492995" y="935142"/>
            <a:ext cx="233464" cy="1556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CA7B3FA9-74E9-474B-6857-48357C4A42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440161"/>
              </p:ext>
            </p:extLst>
          </p:nvPr>
        </p:nvGraphicFramePr>
        <p:xfrm>
          <a:off x="2901805" y="1905852"/>
          <a:ext cx="5868237" cy="10253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2997">
                  <a:extLst>
                    <a:ext uri="{9D8B030D-6E8A-4147-A177-3AD203B41FA5}">
                      <a16:colId xmlns:a16="http://schemas.microsoft.com/office/drawing/2014/main" val="1245049219"/>
                    </a:ext>
                  </a:extLst>
                </a:gridCol>
                <a:gridCol w="1517302">
                  <a:extLst>
                    <a:ext uri="{9D8B030D-6E8A-4147-A177-3AD203B41FA5}">
                      <a16:colId xmlns:a16="http://schemas.microsoft.com/office/drawing/2014/main" val="3927910709"/>
                    </a:ext>
                  </a:extLst>
                </a:gridCol>
                <a:gridCol w="864158">
                  <a:extLst>
                    <a:ext uri="{9D8B030D-6E8A-4147-A177-3AD203B41FA5}">
                      <a16:colId xmlns:a16="http://schemas.microsoft.com/office/drawing/2014/main" val="3725673192"/>
                    </a:ext>
                  </a:extLst>
                </a:gridCol>
                <a:gridCol w="1668026">
                  <a:extLst>
                    <a:ext uri="{9D8B030D-6E8A-4147-A177-3AD203B41FA5}">
                      <a16:colId xmlns:a16="http://schemas.microsoft.com/office/drawing/2014/main" val="3542155442"/>
                    </a:ext>
                  </a:extLst>
                </a:gridCol>
                <a:gridCol w="1195754">
                  <a:extLst>
                    <a:ext uri="{9D8B030D-6E8A-4147-A177-3AD203B41FA5}">
                      <a16:colId xmlns:a16="http://schemas.microsoft.com/office/drawing/2014/main" val="49717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HIV #  of Pts. Tested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HIV +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HEP-C # of Pts. Tested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HEP-C + Rate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7336721"/>
                  </a:ext>
                </a:extLst>
              </a:tr>
              <a:tr h="283622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 Narrow" panose="020B0606020202030204" pitchFamily="34" charset="0"/>
                        </a:rPr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4,919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0.5%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6,638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2.5%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87663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 Narrow" panose="020B0606020202030204" pitchFamily="34" charset="0"/>
                        </a:rPr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9,240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0.57%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9,139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2.7%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8007606"/>
                  </a:ext>
                </a:extLst>
              </a:tr>
            </a:tbl>
          </a:graphicData>
        </a:graphic>
      </p:graphicFrame>
      <p:pic>
        <p:nvPicPr>
          <p:cNvPr id="6" name="Picture 5" descr="A room full of boxes&#10;&#10;Description automatically generated with medium confidence">
            <a:extLst>
              <a:ext uri="{FF2B5EF4-FFF2-40B4-BE49-F238E27FC236}">
                <a16:creationId xmlns:a16="http://schemas.microsoft.com/office/drawing/2014/main" id="{77422A37-55B6-ABD8-149A-15A0FB70953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160" y="4780592"/>
            <a:ext cx="1873257" cy="1163008"/>
          </a:xfrm>
          <a:prstGeom prst="rect">
            <a:avLst/>
          </a:prstGeom>
        </p:spPr>
      </p:pic>
      <p:pic>
        <p:nvPicPr>
          <p:cNvPr id="8" name="Picture 7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11ECB45B-1F06-9966-A2C1-F8F24BF4DF1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004" y="4780592"/>
            <a:ext cx="1892436" cy="1525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6021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78683-7811-A5BE-03DA-74F39804CC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1875692"/>
            <a:ext cx="7086600" cy="1828800"/>
          </a:xfrm>
        </p:spPr>
        <p:txBody>
          <a:bodyPr/>
          <a:lstStyle/>
          <a:p>
            <a:r>
              <a:rPr lang="en-US" b="1" dirty="0">
                <a:latin typeface="Arial Narrow" panose="020B0606020202030204" pitchFamily="34" charset="0"/>
              </a:rPr>
              <a:t>COMMUNITY HEALTH CENTERS </a:t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en-US" b="1" dirty="0">
                <a:latin typeface="Arial Narrow" panose="020B0606020202030204" pitchFamily="34" charset="0"/>
              </a:rPr>
              <a:t>and</a:t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en-US" b="1" dirty="0">
                <a:latin typeface="Arial Narrow" panose="020B0606020202030204" pitchFamily="34" charset="0"/>
              </a:rPr>
              <a:t>EXPRESS CARE</a:t>
            </a:r>
          </a:p>
        </p:txBody>
      </p:sp>
    </p:spTree>
    <p:extLst>
      <p:ext uri="{BB962C8B-B14F-4D97-AF65-F5344CB8AC3E}">
        <p14:creationId xmlns:p14="http://schemas.microsoft.com/office/powerpoint/2010/main" val="29123086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307E4-14C8-01E6-3FFF-D3BFCCFE7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7170" y="262646"/>
            <a:ext cx="2869660" cy="680936"/>
          </a:xfrm>
        </p:spPr>
        <p:txBody>
          <a:bodyPr/>
          <a:lstStyle/>
          <a:p>
            <a:r>
              <a:rPr lang="en-US" b="1" dirty="0">
                <a:latin typeface="Arial Narrow" panose="020B0606020202030204" pitchFamily="34" charset="0"/>
              </a:rPr>
              <a:t>LOCATIONS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E67913-7F0A-256F-181F-7DD618A86865}"/>
              </a:ext>
            </a:extLst>
          </p:cNvPr>
          <p:cNvSpPr txBox="1"/>
          <p:nvPr/>
        </p:nvSpPr>
        <p:spPr>
          <a:xfrm>
            <a:off x="2779679" y="1589690"/>
            <a:ext cx="35846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0" dirty="0">
                <a:solidFill>
                  <a:srgbClr val="002060"/>
                </a:solidFill>
                <a:effectLst/>
                <a:latin typeface="Arial Narrow" panose="020B0606020202030204" pitchFamily="34" charset="0"/>
              </a:rPr>
              <a:t>Corona Community Health Center</a:t>
            </a:r>
          </a:p>
          <a:p>
            <a:pPr algn="ctr"/>
            <a:r>
              <a:rPr lang="en-US" sz="1400" dirty="0">
                <a:solidFill>
                  <a:srgbClr val="002060"/>
                </a:solidFill>
                <a:latin typeface="Arial Narrow" panose="020B0606020202030204" pitchFamily="34" charset="0"/>
              </a:rPr>
              <a:t>2813 S. Main Street., Corona, CA 92882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EB1A1F-EE43-58BE-5C23-B200346E643F}"/>
              </a:ext>
            </a:extLst>
          </p:cNvPr>
          <p:cNvSpPr txBox="1"/>
          <p:nvPr/>
        </p:nvSpPr>
        <p:spPr>
          <a:xfrm>
            <a:off x="2555943" y="3150595"/>
            <a:ext cx="40321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0" dirty="0">
                <a:solidFill>
                  <a:srgbClr val="002060"/>
                </a:solidFill>
                <a:effectLst/>
                <a:latin typeface="Arial Narrow" panose="020B0606020202030204" pitchFamily="34" charset="0"/>
              </a:rPr>
              <a:t>Main Campus Community Health Center</a:t>
            </a:r>
          </a:p>
          <a:p>
            <a:pPr algn="ctr"/>
            <a:r>
              <a:rPr lang="en-US" sz="1400" dirty="0">
                <a:solidFill>
                  <a:srgbClr val="002060"/>
                </a:solidFill>
                <a:latin typeface="Arial Narrow" panose="020B0606020202030204" pitchFamily="34" charset="0"/>
              </a:rPr>
              <a:t>26600 Cactus Ave., Ste.#300 Moreno Valley, CA 92555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EB84C2-5F69-9829-C072-7F20A29A2A92}"/>
              </a:ext>
            </a:extLst>
          </p:cNvPr>
          <p:cNvSpPr txBox="1"/>
          <p:nvPr/>
        </p:nvSpPr>
        <p:spPr>
          <a:xfrm>
            <a:off x="2667811" y="4849798"/>
            <a:ext cx="38083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0" dirty="0">
                <a:solidFill>
                  <a:srgbClr val="002060"/>
                </a:solidFill>
                <a:effectLst/>
                <a:latin typeface="Arial Narrow" panose="020B0606020202030204" pitchFamily="34" charset="0"/>
              </a:rPr>
              <a:t>Riverside Neighborhood Health Center</a:t>
            </a:r>
          </a:p>
          <a:p>
            <a:pPr algn="ctr"/>
            <a:r>
              <a:rPr lang="en-US" sz="1400" dirty="0">
                <a:solidFill>
                  <a:srgbClr val="002060"/>
                </a:solidFill>
                <a:latin typeface="Arial Narrow" panose="020B0606020202030204" pitchFamily="34" charset="0"/>
              </a:rPr>
              <a:t>7140 Indiana Ave., Riverside, CA 92504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5409D5-5C2C-7458-41F5-1F90F90E5D08}"/>
              </a:ext>
            </a:extLst>
          </p:cNvPr>
          <p:cNvSpPr txBox="1"/>
          <p:nvPr/>
        </p:nvSpPr>
        <p:spPr>
          <a:xfrm>
            <a:off x="1318098" y="5792160"/>
            <a:ext cx="45817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2060"/>
                </a:solidFill>
                <a:latin typeface="Arial Narrow" panose="020B0606020202030204" pitchFamily="34" charset="0"/>
              </a:rPr>
              <a:t>https://www.ruhealth.org/services/same-day-care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7DB178C5-4031-B6F5-FBB1-D4361D95B1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1222066"/>
              </p:ext>
            </p:extLst>
          </p:nvPr>
        </p:nvGraphicFramePr>
        <p:xfrm>
          <a:off x="1524000" y="3739623"/>
          <a:ext cx="6096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24464375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33771355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 Narrow" panose="020B0606020202030204" pitchFamily="34" charset="0"/>
                        </a:rPr>
                        <a:t>2022 </a:t>
                      </a:r>
                      <a:r>
                        <a:rPr lang="en-US" sz="1200" dirty="0">
                          <a:latin typeface="Arial Narrow" panose="020B0606020202030204" pitchFamily="34" charset="0"/>
                        </a:rPr>
                        <a:t>(June-Dec.)</a:t>
                      </a:r>
                      <a:endParaRPr lang="en-US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 Narrow" panose="020B0606020202030204" pitchFamily="34" charset="0"/>
                        </a:rPr>
                        <a:t>2023 </a:t>
                      </a:r>
                      <a:r>
                        <a:rPr lang="en-US" sz="1200" dirty="0">
                          <a:latin typeface="Arial Narrow" panose="020B0606020202030204" pitchFamily="34" charset="0"/>
                        </a:rPr>
                        <a:t>(Jan-Current)</a:t>
                      </a:r>
                      <a:endParaRPr lang="en-US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940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5,829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4,478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5417347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144BE64C-BFFA-EA9A-F5FC-365CA6DBBD94}"/>
              </a:ext>
            </a:extLst>
          </p:cNvPr>
          <p:cNvSpPr txBox="1"/>
          <p:nvPr/>
        </p:nvSpPr>
        <p:spPr>
          <a:xfrm>
            <a:off x="2281137" y="1057372"/>
            <a:ext cx="45817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 Narrow" panose="020B0606020202030204" pitchFamily="34" charset="0"/>
              </a:rPr>
              <a:t>PATIENT VOLUME BY SITE</a:t>
            </a:r>
            <a:endParaRPr lang="en-US" sz="2400" b="1" i="0" dirty="0">
              <a:solidFill>
                <a:srgbClr val="FF0000"/>
              </a:solidFill>
              <a:effectLst/>
              <a:latin typeface="Arial Narrow" panose="020B0606020202030204" pitchFamily="34" charset="0"/>
            </a:endParaRPr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C570872A-14A4-BD9F-573F-B795AD38C1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1312203"/>
              </p:ext>
            </p:extLst>
          </p:nvPr>
        </p:nvGraphicFramePr>
        <p:xfrm>
          <a:off x="1524000" y="2141499"/>
          <a:ext cx="6096000" cy="767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3082399376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72141565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334703378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6974435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 Narrow" panose="020B0606020202030204" pitchFamily="34" charset="0"/>
                        </a:rPr>
                        <a:t>2020 </a:t>
                      </a:r>
                      <a:r>
                        <a:rPr lang="en-US" sz="1200" dirty="0">
                          <a:latin typeface="Arial Narrow" panose="020B0606020202030204" pitchFamily="34" charset="0"/>
                        </a:rPr>
                        <a:t>(Aug-Dec.)</a:t>
                      </a:r>
                      <a:endParaRPr lang="en-US" sz="20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 Narrow" panose="020B0606020202030204" pitchFamily="34" charset="0"/>
                        </a:rPr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 Narrow" panose="020B0606020202030204" pitchFamily="34" charset="0"/>
                        </a:rPr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 Narrow" panose="020B0606020202030204" pitchFamily="34" charset="0"/>
                        </a:rPr>
                        <a:t>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00227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1,613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7,465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8,870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3,459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7741983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7CB77F95-BD30-8F41-FC3F-DA26A69643F6}"/>
              </a:ext>
            </a:extLst>
          </p:cNvPr>
          <p:cNvSpPr txBox="1"/>
          <p:nvPr/>
        </p:nvSpPr>
        <p:spPr>
          <a:xfrm rot="19917523">
            <a:off x="2324841" y="4722791"/>
            <a:ext cx="734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  <a:t>NEW</a:t>
            </a:r>
          </a:p>
        </p:txBody>
      </p:sp>
    </p:spTree>
    <p:extLst>
      <p:ext uri="{BB962C8B-B14F-4D97-AF65-F5344CB8AC3E}">
        <p14:creationId xmlns:p14="http://schemas.microsoft.com/office/powerpoint/2010/main" val="14540465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8F1A3-29CB-7D6D-76F4-4B6A352E9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 Narrow" panose="020B0606020202030204" pitchFamily="34" charset="0"/>
              </a:rPr>
              <a:t>ACADEMICS</a:t>
            </a:r>
          </a:p>
        </p:txBody>
      </p:sp>
    </p:spTree>
    <p:extLst>
      <p:ext uri="{BB962C8B-B14F-4D97-AF65-F5344CB8AC3E}">
        <p14:creationId xmlns:p14="http://schemas.microsoft.com/office/powerpoint/2010/main" val="1503661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43E63-C86F-3005-A6A8-21F8E56CD7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5632" y="2120630"/>
            <a:ext cx="3652736" cy="753894"/>
          </a:xfrm>
        </p:spPr>
        <p:txBody>
          <a:bodyPr/>
          <a:lstStyle/>
          <a:p>
            <a:r>
              <a:rPr lang="en-US" b="1" dirty="0">
                <a:latin typeface="Arial Narrow" panose="020B0606020202030204" pitchFamily="34" charset="0"/>
              </a:rPr>
              <a:t>RESIDENCY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7D141F-0360-FDE7-866F-44E9BDC4B943}"/>
              </a:ext>
            </a:extLst>
          </p:cNvPr>
          <p:cNvSpPr txBox="1"/>
          <p:nvPr/>
        </p:nvSpPr>
        <p:spPr>
          <a:xfrm>
            <a:off x="5175115" y="6118538"/>
            <a:ext cx="3852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 Narrow" panose="020B0606020202030204" pitchFamily="34" charset="0"/>
              </a:rPr>
              <a:t>https://www.ruhsemergency.org</a:t>
            </a:r>
            <a:r>
              <a:rPr lang="en-US" dirty="0">
                <a:solidFill>
                  <a:schemeClr val="bg1"/>
                </a:solidFill>
                <a:latin typeface="Arial Narrow" panose="020B0606020202030204" pitchFamily="34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1428992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1FBDEC-68BD-7F10-14B3-B0EA4A42F6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0245" y="333161"/>
            <a:ext cx="4483510" cy="55337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>
                <a:latin typeface="Arial Narrow" panose="020B0606020202030204" pitchFamily="34" charset="0"/>
              </a:rPr>
              <a:t>2022 SWOT ANALYSIS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04F152E-ADF0-15C0-45B6-262C1EF2904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63677" y="867207"/>
            <a:ext cx="7403692" cy="50128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2E1E37-530D-1723-E163-257C47695994}"/>
              </a:ext>
            </a:extLst>
          </p:cNvPr>
          <p:cNvSpPr txBox="1"/>
          <p:nvPr/>
        </p:nvSpPr>
        <p:spPr>
          <a:xfrm>
            <a:off x="3620054" y="977978"/>
            <a:ext cx="1490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Narrow" panose="020B0606020202030204" pitchFamily="34" charset="0"/>
              </a:rPr>
              <a:t>STRENGTHS</a:t>
            </a:r>
            <a:r>
              <a:rPr lang="en-US" sz="1600" dirty="0">
                <a:solidFill>
                  <a:schemeClr val="bg1"/>
                </a:solidFill>
                <a:latin typeface="Arial Narrow" panose="020B0606020202030204" pitchFamily="34" charset="0"/>
              </a:rPr>
              <a:t>                             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ADF973-9188-52D8-492F-1A8762D9BAF6}"/>
              </a:ext>
            </a:extLst>
          </p:cNvPr>
          <p:cNvSpPr txBox="1"/>
          <p:nvPr/>
        </p:nvSpPr>
        <p:spPr>
          <a:xfrm>
            <a:off x="6356556" y="2962060"/>
            <a:ext cx="16518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 Narrow" panose="020B0606020202030204" pitchFamily="34" charset="0"/>
              </a:rPr>
              <a:t>WEAKNESSES</a:t>
            </a:r>
          </a:p>
          <a:p>
            <a:pPr algn="ctr"/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*</a:t>
            </a:r>
            <a:r>
              <a:rPr lang="en-US" sz="1600" dirty="0">
                <a:solidFill>
                  <a:srgbClr val="002060"/>
                </a:solidFill>
                <a:latin typeface="Arial Narrow" panose="020B0606020202030204" pitchFamily="34" charset="0"/>
              </a:rPr>
              <a:t> Space      </a:t>
            </a:r>
          </a:p>
          <a:p>
            <a:pPr algn="ctr"/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*</a:t>
            </a:r>
            <a:r>
              <a:rPr lang="en-US" sz="1600" dirty="0">
                <a:solidFill>
                  <a:srgbClr val="002060"/>
                </a:solidFill>
                <a:latin typeface="Arial Narrow" panose="020B0606020202030204" pitchFamily="34" charset="0"/>
              </a:rPr>
              <a:t> Team Continuity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24F469-9EA4-BB0C-4076-7BE876B5A536}"/>
              </a:ext>
            </a:extLst>
          </p:cNvPr>
          <p:cNvSpPr txBox="1"/>
          <p:nvPr/>
        </p:nvSpPr>
        <p:spPr>
          <a:xfrm>
            <a:off x="919317" y="2962060"/>
            <a:ext cx="16518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 Narrow" panose="020B0606020202030204" pitchFamily="34" charset="0"/>
              </a:rPr>
              <a:t>THREATS</a:t>
            </a:r>
          </a:p>
          <a:p>
            <a:pPr algn="ctr"/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*</a:t>
            </a:r>
            <a:r>
              <a:rPr lang="en-US" sz="1600" dirty="0">
                <a:solidFill>
                  <a:srgbClr val="002060"/>
                </a:solidFill>
                <a:latin typeface="Arial Narrow" panose="020B0606020202030204" pitchFamily="34" charset="0"/>
              </a:rPr>
              <a:t> Regulations      </a:t>
            </a:r>
          </a:p>
          <a:p>
            <a:pPr algn="ctr"/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*</a:t>
            </a:r>
            <a:r>
              <a:rPr lang="en-US" sz="1600" dirty="0">
                <a:solidFill>
                  <a:srgbClr val="002060"/>
                </a:solidFill>
                <a:latin typeface="Arial Narrow" panose="020B0606020202030204" pitchFamily="34" charset="0"/>
              </a:rPr>
              <a:t> Reimbursements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684707-0F0D-82B8-5BCF-752F905F7D4A}"/>
              </a:ext>
            </a:extLst>
          </p:cNvPr>
          <p:cNvSpPr txBox="1"/>
          <p:nvPr/>
        </p:nvSpPr>
        <p:spPr>
          <a:xfrm>
            <a:off x="3423766" y="4422339"/>
            <a:ext cx="1998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343D"/>
                </a:solidFill>
                <a:latin typeface="Arial Narrow" panose="020B0606020202030204" pitchFamily="34" charset="0"/>
              </a:rPr>
              <a:t>OPPORTUNITIES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771DEE9-194C-2C42-04AA-D463B386759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20030" y="2844799"/>
            <a:ext cx="1892628" cy="85704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el="http://schemas.microsoft.com/office/2019/extlst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dtdh="http://schemas.microsoft.com/office/word/2020/wordml/sdtdatahash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lc="http://schemas.openxmlformats.org/drawingml/2006/lockedCanvas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96E3A1C-8D1A-5753-0E34-54BF4F3BD140}"/>
              </a:ext>
            </a:extLst>
          </p:cNvPr>
          <p:cNvSpPr txBox="1"/>
          <p:nvPr/>
        </p:nvSpPr>
        <p:spPr>
          <a:xfrm>
            <a:off x="3196617" y="1910265"/>
            <a:ext cx="11639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*</a:t>
            </a:r>
            <a:r>
              <a:rPr lang="en-US" sz="1600" dirty="0">
                <a:solidFill>
                  <a:schemeClr val="bg1"/>
                </a:solidFill>
                <a:latin typeface="Arial Narrow" panose="020B0606020202030204" pitchFamily="34" charset="0"/>
              </a:rPr>
              <a:t> Operations</a:t>
            </a:r>
            <a:endParaRPr lang="en-US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97A1A1-F93C-C166-6503-321A2786DDE5}"/>
              </a:ext>
            </a:extLst>
          </p:cNvPr>
          <p:cNvSpPr txBox="1"/>
          <p:nvPr/>
        </p:nvSpPr>
        <p:spPr>
          <a:xfrm>
            <a:off x="3097369" y="1630613"/>
            <a:ext cx="10453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*</a:t>
            </a:r>
            <a:r>
              <a:rPr lang="en-US" sz="1600" dirty="0">
                <a:solidFill>
                  <a:schemeClr val="bg1"/>
                </a:solidFill>
                <a:latin typeface="Arial Narrow" panose="020B0606020202030204" pitchFamily="34" charset="0"/>
              </a:rPr>
              <a:t> Mission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429C73-354A-E6BB-4E3A-79E1C3E9B6C0}"/>
              </a:ext>
            </a:extLst>
          </p:cNvPr>
          <p:cNvSpPr txBox="1"/>
          <p:nvPr/>
        </p:nvSpPr>
        <p:spPr>
          <a:xfrm>
            <a:off x="4408055" y="1633031"/>
            <a:ext cx="11639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* </a:t>
            </a:r>
            <a:r>
              <a:rPr lang="en-US" sz="1600" dirty="0">
                <a:solidFill>
                  <a:schemeClr val="bg1"/>
                </a:solidFill>
                <a:latin typeface="Arial Narrow" panose="020B0606020202030204" pitchFamily="34" charset="0"/>
              </a:rPr>
              <a:t>Academics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E0A83E-D94F-104C-8595-A22C33A1D60C}"/>
              </a:ext>
            </a:extLst>
          </p:cNvPr>
          <p:cNvSpPr txBox="1"/>
          <p:nvPr/>
        </p:nvSpPr>
        <p:spPr>
          <a:xfrm>
            <a:off x="4404270" y="1910450"/>
            <a:ext cx="8738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*</a:t>
            </a:r>
            <a:r>
              <a:rPr lang="en-US" sz="1600" dirty="0">
                <a:solidFill>
                  <a:schemeClr val="bg1"/>
                </a:solidFill>
                <a:latin typeface="Arial Narrow" panose="020B0606020202030204" pitchFamily="34" charset="0"/>
              </a:rPr>
              <a:t> Quality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24A34C-86B8-8738-0988-76BEBE48E281}"/>
              </a:ext>
            </a:extLst>
          </p:cNvPr>
          <p:cNvSpPr txBox="1"/>
          <p:nvPr/>
        </p:nvSpPr>
        <p:spPr>
          <a:xfrm>
            <a:off x="3162152" y="1356342"/>
            <a:ext cx="11639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*</a:t>
            </a:r>
            <a:r>
              <a:rPr lang="en-US" sz="1600" dirty="0">
                <a:solidFill>
                  <a:schemeClr val="bg1"/>
                </a:solidFill>
                <a:latin typeface="Arial Narrow" panose="020B0606020202030204" pitchFamily="34" charset="0"/>
              </a:rPr>
              <a:t> Leadership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832CC1-D762-BA7D-007C-BDF4E0D6A3D7}"/>
              </a:ext>
            </a:extLst>
          </p:cNvPr>
          <p:cNvSpPr txBox="1"/>
          <p:nvPr/>
        </p:nvSpPr>
        <p:spPr>
          <a:xfrm>
            <a:off x="4422883" y="1367928"/>
            <a:ext cx="10827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*</a:t>
            </a:r>
            <a:r>
              <a:rPr lang="en-US" sz="1600" dirty="0">
                <a:solidFill>
                  <a:schemeClr val="bg1"/>
                </a:solidFill>
                <a:latin typeface="Arial Narrow" panose="020B0606020202030204" pitchFamily="34" charset="0"/>
              </a:rPr>
              <a:t> Teamwork                     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E7F8F1-E02F-E57E-56B7-4BA6980ECE36}"/>
              </a:ext>
            </a:extLst>
          </p:cNvPr>
          <p:cNvSpPr txBox="1"/>
          <p:nvPr/>
        </p:nvSpPr>
        <p:spPr>
          <a:xfrm>
            <a:off x="2864995" y="4699573"/>
            <a:ext cx="16518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343D"/>
                </a:solidFill>
                <a:latin typeface="Arial Narrow" panose="020B0606020202030204" pitchFamily="34" charset="0"/>
              </a:rPr>
              <a:t>* </a:t>
            </a:r>
            <a:r>
              <a:rPr lang="en-US" sz="1600" dirty="0">
                <a:solidFill>
                  <a:srgbClr val="00343D"/>
                </a:solidFill>
                <a:latin typeface="Arial Narrow" panose="020B0606020202030204" pitchFamily="34" charset="0"/>
              </a:rPr>
              <a:t>Disaster Program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D76511-2672-BFC3-DCE1-3948F78E4F35}"/>
              </a:ext>
            </a:extLst>
          </p:cNvPr>
          <p:cNvSpPr txBox="1"/>
          <p:nvPr/>
        </p:nvSpPr>
        <p:spPr>
          <a:xfrm>
            <a:off x="4572000" y="4993635"/>
            <a:ext cx="11946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343D"/>
                </a:solidFill>
                <a:latin typeface="Arial Narrow" panose="020B0606020202030204" pitchFamily="34" charset="0"/>
              </a:rPr>
              <a:t>*</a:t>
            </a:r>
            <a:r>
              <a:rPr lang="en-US" sz="1600" dirty="0">
                <a:solidFill>
                  <a:srgbClr val="00343D"/>
                </a:solidFill>
                <a:latin typeface="Arial Narrow" panose="020B0606020202030204" pitchFamily="34" charset="0"/>
              </a:rPr>
              <a:t> Academics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1D49284-44F4-C587-1447-7568392B4B20}"/>
              </a:ext>
            </a:extLst>
          </p:cNvPr>
          <p:cNvSpPr txBox="1"/>
          <p:nvPr/>
        </p:nvSpPr>
        <p:spPr>
          <a:xfrm>
            <a:off x="4572000" y="4668795"/>
            <a:ext cx="1784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00343D"/>
                </a:solidFill>
                <a:latin typeface="Arial Narrow" panose="020B0606020202030204" pitchFamily="34" charset="0"/>
              </a:rPr>
              <a:t>*</a:t>
            </a:r>
            <a:r>
              <a:rPr lang="en-US" sz="1800" dirty="0">
                <a:solidFill>
                  <a:srgbClr val="00343D"/>
                </a:solidFill>
                <a:latin typeface="Arial Narrow" panose="020B0606020202030204" pitchFamily="34" charset="0"/>
              </a:rPr>
              <a:t> </a:t>
            </a:r>
            <a:r>
              <a:rPr lang="en-US" sz="1600" dirty="0">
                <a:solidFill>
                  <a:srgbClr val="00343D"/>
                </a:solidFill>
                <a:latin typeface="Arial Narrow" panose="020B0606020202030204" pitchFamily="34" charset="0"/>
              </a:rPr>
              <a:t>Patient Experience </a:t>
            </a:r>
            <a:endParaRPr lang="en-US" sz="1800" dirty="0">
              <a:solidFill>
                <a:srgbClr val="00343D"/>
              </a:solidFill>
              <a:latin typeface="Arial Narrow" panose="020B0606020202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35A837-7E08-F0D9-1C28-841DF3B70913}"/>
              </a:ext>
            </a:extLst>
          </p:cNvPr>
          <p:cNvSpPr txBox="1"/>
          <p:nvPr/>
        </p:nvSpPr>
        <p:spPr>
          <a:xfrm>
            <a:off x="3545292" y="5294526"/>
            <a:ext cx="199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343D"/>
                </a:solidFill>
                <a:latin typeface="Arial Narrow" panose="020B0606020202030204" pitchFamily="34" charset="0"/>
              </a:rPr>
              <a:t>*</a:t>
            </a:r>
            <a:r>
              <a:rPr lang="en-US" sz="1600" dirty="0">
                <a:solidFill>
                  <a:srgbClr val="00343D"/>
                </a:solidFill>
                <a:latin typeface="Arial Narrow" panose="020B0606020202030204" pitchFamily="34" charset="0"/>
              </a:rPr>
              <a:t> Sepsis Documentation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78EE365-FD13-07E7-7BFE-D9E58ABBAC32}"/>
              </a:ext>
            </a:extLst>
          </p:cNvPr>
          <p:cNvSpPr txBox="1"/>
          <p:nvPr/>
        </p:nvSpPr>
        <p:spPr>
          <a:xfrm>
            <a:off x="2868177" y="5001736"/>
            <a:ext cx="16518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343D"/>
                </a:solidFill>
                <a:latin typeface="Arial Narrow" panose="020B0606020202030204" pitchFamily="34" charset="0"/>
              </a:rPr>
              <a:t>*</a:t>
            </a:r>
            <a:r>
              <a:rPr lang="en-US" sz="1600" dirty="0">
                <a:solidFill>
                  <a:srgbClr val="00343D"/>
                </a:solidFill>
                <a:latin typeface="Arial Narrow" panose="020B0606020202030204" pitchFamily="34" charset="0"/>
              </a:rPr>
              <a:t> Support Services</a:t>
            </a:r>
          </a:p>
        </p:txBody>
      </p:sp>
    </p:spTree>
    <p:extLst>
      <p:ext uri="{BB962C8B-B14F-4D97-AF65-F5344CB8AC3E}">
        <p14:creationId xmlns:p14="http://schemas.microsoft.com/office/powerpoint/2010/main" val="22925887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9DB49-E1D1-A988-FA41-C2DCC18EA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9349" y="291829"/>
            <a:ext cx="3939702" cy="685800"/>
          </a:xfrm>
        </p:spPr>
        <p:txBody>
          <a:bodyPr/>
          <a:lstStyle/>
          <a:p>
            <a:r>
              <a:rPr lang="en-US" b="1" dirty="0">
                <a:latin typeface="Arial Narrow" panose="020B0606020202030204" pitchFamily="34" charset="0"/>
              </a:rPr>
              <a:t>CORE FACULTY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74D213-853B-CCDA-08A7-2467F5E47E02}"/>
              </a:ext>
            </a:extLst>
          </p:cNvPr>
          <p:cNvSpPr txBox="1"/>
          <p:nvPr/>
        </p:nvSpPr>
        <p:spPr>
          <a:xfrm>
            <a:off x="3279842" y="1227638"/>
            <a:ext cx="3472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  <a:latin typeface="Arial Narrow" panose="020B0606020202030204" pitchFamily="34" charset="0"/>
              </a:rPr>
              <a:t>Michael K. Mesisca, DO, M.S., C.C.H.P.-P.</a:t>
            </a:r>
          </a:p>
          <a:p>
            <a:pPr algn="ctr"/>
            <a:r>
              <a:rPr lang="en-US" sz="1200" b="1" dirty="0">
                <a:solidFill>
                  <a:srgbClr val="002060"/>
                </a:solidFill>
                <a:latin typeface="Arial Narrow" panose="020B0606020202030204" pitchFamily="34" charset="0"/>
              </a:rPr>
              <a:t>Residency: </a:t>
            </a:r>
            <a:r>
              <a:rPr lang="en-US" sz="1200" dirty="0">
                <a:solidFill>
                  <a:srgbClr val="002060"/>
                </a:solidFill>
                <a:latin typeface="Arial Narrow" panose="020B0606020202030204" pitchFamily="34" charset="0"/>
              </a:rPr>
              <a:t>Arrowhead Regional Medical Center</a:t>
            </a:r>
          </a:p>
          <a:p>
            <a:pPr algn="ctr"/>
            <a:r>
              <a:rPr lang="en-US" sz="1200" b="1" dirty="0">
                <a:solidFill>
                  <a:srgbClr val="002060"/>
                </a:solidFill>
                <a:latin typeface="Arial Narrow" panose="020B0606020202030204" pitchFamily="34" charset="0"/>
              </a:rPr>
              <a:t>Medical School: </a:t>
            </a:r>
            <a:r>
              <a:rPr lang="en-US" sz="1200" dirty="0">
                <a:solidFill>
                  <a:srgbClr val="002060"/>
                </a:solidFill>
                <a:latin typeface="Arial Narrow" panose="020B0606020202030204" pitchFamily="34" charset="0"/>
              </a:rPr>
              <a:t>Western University Health Sciences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96716E-747F-D44E-20CA-01DC201E5182}"/>
              </a:ext>
            </a:extLst>
          </p:cNvPr>
          <p:cNvSpPr txBox="1"/>
          <p:nvPr/>
        </p:nvSpPr>
        <p:spPr>
          <a:xfrm>
            <a:off x="1191637" y="2043088"/>
            <a:ext cx="3472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  <a:latin typeface="Arial Narrow" panose="020B0606020202030204" pitchFamily="34" charset="0"/>
              </a:rPr>
              <a:t>Fairuz C. Despujos Harfouche, MD</a:t>
            </a:r>
          </a:p>
          <a:p>
            <a:pPr algn="ctr"/>
            <a:r>
              <a:rPr lang="en-US" sz="1200" b="1" dirty="0">
                <a:solidFill>
                  <a:srgbClr val="002060"/>
                </a:solidFill>
                <a:latin typeface="Arial Narrow" panose="020B0606020202030204" pitchFamily="34" charset="0"/>
              </a:rPr>
              <a:t>Residency: </a:t>
            </a:r>
            <a:r>
              <a:rPr lang="en-US" sz="1200" dirty="0">
                <a:solidFill>
                  <a:srgbClr val="002060"/>
                </a:solidFill>
                <a:latin typeface="Arial Narrow" panose="020B0606020202030204" pitchFamily="34" charset="0"/>
              </a:rPr>
              <a:t>Loma Linda Univ. Medical Center </a:t>
            </a:r>
          </a:p>
          <a:p>
            <a:pPr algn="ctr"/>
            <a:r>
              <a:rPr lang="en-US" sz="1200" b="1" dirty="0">
                <a:solidFill>
                  <a:srgbClr val="002060"/>
                </a:solidFill>
                <a:latin typeface="Arial Narrow" panose="020B0606020202030204" pitchFamily="34" charset="0"/>
              </a:rPr>
              <a:t>Medical School: </a:t>
            </a:r>
            <a:r>
              <a:rPr lang="en-US" sz="1200" dirty="0">
                <a:solidFill>
                  <a:srgbClr val="002060"/>
                </a:solidFill>
                <a:latin typeface="Arial Narrow" panose="020B0606020202030204" pitchFamily="34" charset="0"/>
              </a:rPr>
              <a:t>University of Nevada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9D1743-4FB8-321F-7EA5-0C1BD3EB463B}"/>
              </a:ext>
            </a:extLst>
          </p:cNvPr>
          <p:cNvSpPr txBox="1"/>
          <p:nvPr/>
        </p:nvSpPr>
        <p:spPr>
          <a:xfrm>
            <a:off x="1191637" y="2775852"/>
            <a:ext cx="3472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  <a:latin typeface="Arial Narrow" panose="020B0606020202030204" pitchFamily="34" charset="0"/>
              </a:rPr>
              <a:t>Korbin H. Haycock, MD</a:t>
            </a:r>
          </a:p>
          <a:p>
            <a:pPr algn="ctr"/>
            <a:r>
              <a:rPr lang="en-US" sz="1200" b="1" dirty="0">
                <a:solidFill>
                  <a:srgbClr val="002060"/>
                </a:solidFill>
                <a:latin typeface="Arial Narrow" panose="020B0606020202030204" pitchFamily="34" charset="0"/>
              </a:rPr>
              <a:t>Residency: </a:t>
            </a:r>
            <a:r>
              <a:rPr lang="en-US" sz="1200" dirty="0">
                <a:solidFill>
                  <a:srgbClr val="002060"/>
                </a:solidFill>
                <a:latin typeface="Arial Narrow" panose="020B0606020202030204" pitchFamily="34" charset="0"/>
              </a:rPr>
              <a:t>Loma Linda Univ. Medical Center </a:t>
            </a:r>
          </a:p>
          <a:p>
            <a:pPr algn="ctr"/>
            <a:r>
              <a:rPr lang="en-US" sz="1200" b="1" dirty="0">
                <a:solidFill>
                  <a:srgbClr val="002060"/>
                </a:solidFill>
                <a:latin typeface="Arial Narrow" panose="020B0606020202030204" pitchFamily="34" charset="0"/>
              </a:rPr>
              <a:t>Medical School: </a:t>
            </a:r>
            <a:r>
              <a:rPr lang="en-US" sz="1200" dirty="0">
                <a:solidFill>
                  <a:srgbClr val="002060"/>
                </a:solidFill>
                <a:latin typeface="Arial Narrow" panose="020B0606020202030204" pitchFamily="34" charset="0"/>
              </a:rPr>
              <a:t>Loma Linda Univ. Medical Center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5F2C4F-FF01-CF17-5F8A-301CBA433D3C}"/>
              </a:ext>
            </a:extLst>
          </p:cNvPr>
          <p:cNvSpPr txBox="1"/>
          <p:nvPr/>
        </p:nvSpPr>
        <p:spPr>
          <a:xfrm>
            <a:off x="1191637" y="3508948"/>
            <a:ext cx="3472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  <a:latin typeface="Arial Narrow" panose="020B0606020202030204" pitchFamily="34" charset="0"/>
              </a:rPr>
              <a:t>Eugene W. C. Hu, MD</a:t>
            </a:r>
          </a:p>
          <a:p>
            <a:pPr algn="ctr"/>
            <a:r>
              <a:rPr lang="en-US" sz="1200" b="1" dirty="0">
                <a:solidFill>
                  <a:srgbClr val="002060"/>
                </a:solidFill>
                <a:latin typeface="Arial Narrow" panose="020B0606020202030204" pitchFamily="34" charset="0"/>
              </a:rPr>
              <a:t>Residency: </a:t>
            </a:r>
            <a:r>
              <a:rPr lang="en-US" sz="1200" dirty="0">
                <a:solidFill>
                  <a:srgbClr val="002060"/>
                </a:solidFill>
                <a:latin typeface="Arial Narrow" panose="020B0606020202030204" pitchFamily="34" charset="0"/>
              </a:rPr>
              <a:t>Loma Linda Univ. Medical Center </a:t>
            </a:r>
          </a:p>
          <a:p>
            <a:pPr algn="ctr"/>
            <a:r>
              <a:rPr lang="en-US" sz="1200" b="1" dirty="0">
                <a:solidFill>
                  <a:srgbClr val="002060"/>
                </a:solidFill>
                <a:latin typeface="Arial Narrow" panose="020B0606020202030204" pitchFamily="34" charset="0"/>
              </a:rPr>
              <a:t>Medical School: </a:t>
            </a:r>
            <a:r>
              <a:rPr lang="en-US" sz="1200" dirty="0">
                <a:solidFill>
                  <a:srgbClr val="002060"/>
                </a:solidFill>
                <a:latin typeface="Arial Narrow" panose="020B0606020202030204" pitchFamily="34" charset="0"/>
              </a:rPr>
              <a:t>Louisiana State Univ. Health Sci. Ctr.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4B8D28-4465-8444-2FB4-BFFE52C783BB}"/>
              </a:ext>
            </a:extLst>
          </p:cNvPr>
          <p:cNvSpPr txBox="1"/>
          <p:nvPr/>
        </p:nvSpPr>
        <p:spPr>
          <a:xfrm>
            <a:off x="1220820" y="4307679"/>
            <a:ext cx="3472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  <a:latin typeface="Arial Narrow" panose="020B0606020202030204" pitchFamily="34" charset="0"/>
              </a:rPr>
              <a:t>Joel A. Labha, DO</a:t>
            </a:r>
          </a:p>
          <a:p>
            <a:pPr algn="ctr"/>
            <a:r>
              <a:rPr lang="en-US" sz="1200" b="1" dirty="0">
                <a:solidFill>
                  <a:srgbClr val="002060"/>
                </a:solidFill>
                <a:latin typeface="Arial Narrow" panose="020B0606020202030204" pitchFamily="34" charset="0"/>
              </a:rPr>
              <a:t>Residency: </a:t>
            </a:r>
            <a:r>
              <a:rPr lang="en-US" sz="1200" dirty="0">
                <a:solidFill>
                  <a:srgbClr val="002060"/>
                </a:solidFill>
                <a:latin typeface="Arial Narrow" panose="020B0606020202030204" pitchFamily="34" charset="0"/>
              </a:rPr>
              <a:t>Arrowhead Regional Medical Center</a:t>
            </a:r>
          </a:p>
          <a:p>
            <a:pPr algn="ctr"/>
            <a:r>
              <a:rPr lang="en-US" sz="1200" b="1" dirty="0">
                <a:solidFill>
                  <a:srgbClr val="002060"/>
                </a:solidFill>
                <a:latin typeface="Arial Narrow" panose="020B0606020202030204" pitchFamily="34" charset="0"/>
              </a:rPr>
              <a:t>Medical School: </a:t>
            </a:r>
            <a:r>
              <a:rPr lang="en-US" sz="1200" dirty="0">
                <a:solidFill>
                  <a:srgbClr val="002060"/>
                </a:solidFill>
                <a:latin typeface="Arial Narrow" panose="020B0606020202030204" pitchFamily="34" charset="0"/>
              </a:rPr>
              <a:t>Western University Health Sciences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8E4553-DC1B-5D5C-8C64-8C0F9E267BC1}"/>
              </a:ext>
            </a:extLst>
          </p:cNvPr>
          <p:cNvSpPr txBox="1"/>
          <p:nvPr/>
        </p:nvSpPr>
        <p:spPr>
          <a:xfrm>
            <a:off x="1318097" y="5106410"/>
            <a:ext cx="3472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  <a:latin typeface="Arial Narrow" panose="020B0606020202030204" pitchFamily="34" charset="0"/>
              </a:rPr>
              <a:t>Stephanie A. Loe, MD</a:t>
            </a:r>
          </a:p>
          <a:p>
            <a:pPr algn="ctr"/>
            <a:r>
              <a:rPr lang="en-US" sz="1200" b="1" dirty="0">
                <a:solidFill>
                  <a:srgbClr val="002060"/>
                </a:solidFill>
                <a:latin typeface="Arial Narrow" panose="020B0606020202030204" pitchFamily="34" charset="0"/>
              </a:rPr>
              <a:t>Residency: </a:t>
            </a:r>
            <a:r>
              <a:rPr lang="en-US" sz="1200" dirty="0">
                <a:solidFill>
                  <a:srgbClr val="002060"/>
                </a:solidFill>
                <a:latin typeface="Arial Narrow" panose="020B0606020202030204" pitchFamily="34" charset="0"/>
              </a:rPr>
              <a:t>Loma Linda Univ. Medical Center </a:t>
            </a:r>
          </a:p>
          <a:p>
            <a:pPr algn="ctr"/>
            <a:r>
              <a:rPr lang="en-US" sz="1200" b="1" dirty="0">
                <a:solidFill>
                  <a:srgbClr val="002060"/>
                </a:solidFill>
                <a:latin typeface="Arial Narrow" panose="020B0606020202030204" pitchFamily="34" charset="0"/>
              </a:rPr>
              <a:t>Medical School: </a:t>
            </a:r>
            <a:r>
              <a:rPr lang="en-US" sz="1200" dirty="0">
                <a:solidFill>
                  <a:srgbClr val="002060"/>
                </a:solidFill>
                <a:latin typeface="Arial Narrow" panose="020B0606020202030204" pitchFamily="34" charset="0"/>
              </a:rPr>
              <a:t>Wayne State University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88E133-9E4A-21CA-F532-9671F5396E86}"/>
              </a:ext>
            </a:extLst>
          </p:cNvPr>
          <p:cNvSpPr txBox="1"/>
          <p:nvPr/>
        </p:nvSpPr>
        <p:spPr>
          <a:xfrm>
            <a:off x="5021093" y="2043088"/>
            <a:ext cx="3472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  <a:latin typeface="Arial Narrow" panose="020B0606020202030204" pitchFamily="34" charset="0"/>
              </a:rPr>
              <a:t>Thomas F. Minahan, DO, FACOEP</a:t>
            </a:r>
          </a:p>
          <a:p>
            <a:pPr algn="ctr"/>
            <a:r>
              <a:rPr lang="en-US" sz="1200" b="1" dirty="0">
                <a:solidFill>
                  <a:srgbClr val="002060"/>
                </a:solidFill>
                <a:latin typeface="Arial Narrow" panose="020B0606020202030204" pitchFamily="34" charset="0"/>
              </a:rPr>
              <a:t>Residency: </a:t>
            </a:r>
            <a:r>
              <a:rPr lang="en-US" sz="1200" dirty="0" err="1">
                <a:solidFill>
                  <a:srgbClr val="002060"/>
                </a:solidFill>
                <a:latin typeface="Arial Narrow" panose="020B0606020202030204" pitchFamily="34" charset="0"/>
              </a:rPr>
              <a:t>MidWestern</a:t>
            </a:r>
            <a:r>
              <a:rPr lang="en-US" sz="1200" dirty="0">
                <a:solidFill>
                  <a:srgbClr val="002060"/>
                </a:solidFill>
                <a:latin typeface="Arial Narrow" panose="020B0606020202030204" pitchFamily="34" charset="0"/>
              </a:rPr>
              <a:t>-Chicago</a:t>
            </a:r>
          </a:p>
          <a:p>
            <a:pPr algn="ctr"/>
            <a:r>
              <a:rPr lang="en-US" sz="1200" b="1" dirty="0">
                <a:solidFill>
                  <a:srgbClr val="002060"/>
                </a:solidFill>
                <a:latin typeface="Arial Narrow" panose="020B0606020202030204" pitchFamily="34" charset="0"/>
              </a:rPr>
              <a:t>Medical School: </a:t>
            </a:r>
            <a:r>
              <a:rPr lang="en-US" sz="1200" dirty="0">
                <a:solidFill>
                  <a:srgbClr val="002060"/>
                </a:solidFill>
                <a:latin typeface="Arial Narrow" panose="020B0606020202030204" pitchFamily="34" charset="0"/>
              </a:rPr>
              <a:t>Western University Health Sciences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95DA3E-5C32-7341-44AC-66182D6710BA}"/>
              </a:ext>
            </a:extLst>
          </p:cNvPr>
          <p:cNvSpPr txBox="1"/>
          <p:nvPr/>
        </p:nvSpPr>
        <p:spPr>
          <a:xfrm>
            <a:off x="5173493" y="2775852"/>
            <a:ext cx="3472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  <a:latin typeface="Arial Narrow" panose="020B0606020202030204" pitchFamily="34" charset="0"/>
              </a:rPr>
              <a:t>Andrew G. Pachon, MD</a:t>
            </a:r>
          </a:p>
          <a:p>
            <a:pPr algn="ctr"/>
            <a:r>
              <a:rPr lang="en-US" sz="1200" b="1" dirty="0">
                <a:solidFill>
                  <a:srgbClr val="002060"/>
                </a:solidFill>
                <a:latin typeface="Arial Narrow" panose="020B0606020202030204" pitchFamily="34" charset="0"/>
              </a:rPr>
              <a:t>Residency: </a:t>
            </a:r>
            <a:r>
              <a:rPr lang="en-US" sz="1200" dirty="0">
                <a:solidFill>
                  <a:srgbClr val="002060"/>
                </a:solidFill>
                <a:latin typeface="Arial Narrow" panose="020B0606020202030204" pitchFamily="34" charset="0"/>
              </a:rPr>
              <a:t>Loma Linda Univ. Medical Center</a:t>
            </a:r>
          </a:p>
          <a:p>
            <a:pPr algn="ctr"/>
            <a:r>
              <a:rPr lang="en-US" sz="1200" b="1" dirty="0">
                <a:solidFill>
                  <a:srgbClr val="002060"/>
                </a:solidFill>
                <a:latin typeface="Arial Narrow" panose="020B0606020202030204" pitchFamily="34" charset="0"/>
              </a:rPr>
              <a:t>Medical School: </a:t>
            </a:r>
            <a:r>
              <a:rPr lang="en-US" sz="1200" dirty="0">
                <a:solidFill>
                  <a:srgbClr val="002060"/>
                </a:solidFill>
                <a:latin typeface="Arial Narrow" panose="020B0606020202030204" pitchFamily="34" charset="0"/>
              </a:rPr>
              <a:t>Univ. of Illinois at Chicago, COM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B55127-D52D-00AD-E7DD-752D0449B319}"/>
              </a:ext>
            </a:extLst>
          </p:cNvPr>
          <p:cNvSpPr txBox="1"/>
          <p:nvPr/>
        </p:nvSpPr>
        <p:spPr>
          <a:xfrm>
            <a:off x="5021093" y="3508616"/>
            <a:ext cx="3472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  <a:latin typeface="Arial Narrow" panose="020B0606020202030204" pitchFamily="34" charset="0"/>
              </a:rPr>
              <a:t>Melanie M. Randall, MD</a:t>
            </a:r>
          </a:p>
          <a:p>
            <a:pPr algn="ctr"/>
            <a:r>
              <a:rPr lang="en-US" sz="1200" b="1" dirty="0">
                <a:solidFill>
                  <a:srgbClr val="002060"/>
                </a:solidFill>
                <a:latin typeface="Arial Narrow" panose="020B0606020202030204" pitchFamily="34" charset="0"/>
              </a:rPr>
              <a:t>Residency: </a:t>
            </a:r>
            <a:r>
              <a:rPr lang="en-US" sz="1200" dirty="0">
                <a:solidFill>
                  <a:srgbClr val="002060"/>
                </a:solidFill>
                <a:latin typeface="Arial Narrow" panose="020B0606020202030204" pitchFamily="34" charset="0"/>
              </a:rPr>
              <a:t>Loma Linda Univ. Medical Center </a:t>
            </a:r>
          </a:p>
          <a:p>
            <a:pPr algn="ctr"/>
            <a:r>
              <a:rPr lang="en-US" sz="1200" b="1" dirty="0">
                <a:solidFill>
                  <a:srgbClr val="002060"/>
                </a:solidFill>
                <a:latin typeface="Arial Narrow" panose="020B0606020202030204" pitchFamily="34" charset="0"/>
              </a:rPr>
              <a:t>Medical School: </a:t>
            </a:r>
            <a:r>
              <a:rPr lang="en-US" sz="1200" dirty="0">
                <a:solidFill>
                  <a:srgbClr val="002060"/>
                </a:solidFill>
                <a:latin typeface="Arial Narrow" panose="020B0606020202030204" pitchFamily="34" charset="0"/>
              </a:rPr>
              <a:t>Loma Linda Univ. Medical Center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7A5450-2BE7-B0ED-B7F4-5AFD7FD8CBD2}"/>
              </a:ext>
            </a:extLst>
          </p:cNvPr>
          <p:cNvSpPr txBox="1"/>
          <p:nvPr/>
        </p:nvSpPr>
        <p:spPr>
          <a:xfrm>
            <a:off x="5173493" y="4307347"/>
            <a:ext cx="3472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  <a:latin typeface="Arial Narrow" panose="020B0606020202030204" pitchFamily="34" charset="0"/>
              </a:rPr>
              <a:t>Amy E. Russell, MD</a:t>
            </a:r>
          </a:p>
          <a:p>
            <a:pPr algn="ctr"/>
            <a:r>
              <a:rPr lang="en-US" sz="1200" b="1" dirty="0">
                <a:solidFill>
                  <a:srgbClr val="002060"/>
                </a:solidFill>
                <a:latin typeface="Arial Narrow" panose="020B0606020202030204" pitchFamily="34" charset="0"/>
              </a:rPr>
              <a:t>Residency: </a:t>
            </a:r>
            <a:r>
              <a:rPr lang="en-US" sz="1200" dirty="0">
                <a:solidFill>
                  <a:srgbClr val="002060"/>
                </a:solidFill>
                <a:latin typeface="Arial Narrow" panose="020B0606020202030204" pitchFamily="34" charset="0"/>
              </a:rPr>
              <a:t>Loma Linda Univ. Medical Center </a:t>
            </a:r>
          </a:p>
          <a:p>
            <a:pPr algn="ctr"/>
            <a:r>
              <a:rPr lang="en-US" sz="1200" b="1" dirty="0">
                <a:solidFill>
                  <a:srgbClr val="002060"/>
                </a:solidFill>
                <a:latin typeface="Arial Narrow" panose="020B0606020202030204" pitchFamily="34" charset="0"/>
              </a:rPr>
              <a:t>Medical School: </a:t>
            </a:r>
            <a:r>
              <a:rPr lang="en-US" sz="1200" dirty="0">
                <a:solidFill>
                  <a:srgbClr val="002060"/>
                </a:solidFill>
                <a:latin typeface="Arial Narrow" panose="020B0606020202030204" pitchFamily="34" charset="0"/>
              </a:rPr>
              <a:t>Temple University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810F66-836C-D932-AE30-1E4FAF3EA00A}"/>
              </a:ext>
            </a:extLst>
          </p:cNvPr>
          <p:cNvSpPr txBox="1"/>
          <p:nvPr/>
        </p:nvSpPr>
        <p:spPr>
          <a:xfrm>
            <a:off x="5173493" y="5106078"/>
            <a:ext cx="3472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  <a:latin typeface="Arial Narrow" panose="020B0606020202030204" pitchFamily="34" charset="0"/>
              </a:rPr>
              <a:t>Mark E. Thomas, DO</a:t>
            </a:r>
          </a:p>
          <a:p>
            <a:pPr algn="ctr"/>
            <a:r>
              <a:rPr lang="en-US" sz="1200" b="1" dirty="0">
                <a:solidFill>
                  <a:srgbClr val="002060"/>
                </a:solidFill>
                <a:latin typeface="Arial Narrow" panose="020B0606020202030204" pitchFamily="34" charset="0"/>
              </a:rPr>
              <a:t>Residency: </a:t>
            </a:r>
            <a:r>
              <a:rPr lang="en-US" sz="1200" dirty="0">
                <a:solidFill>
                  <a:srgbClr val="002060"/>
                </a:solidFill>
                <a:latin typeface="Arial Narrow" panose="020B0606020202030204" pitchFamily="34" charset="0"/>
              </a:rPr>
              <a:t>Loma Linda Univ. Medical Center </a:t>
            </a:r>
          </a:p>
          <a:p>
            <a:pPr algn="ctr"/>
            <a:r>
              <a:rPr lang="en-US" sz="1200" b="1" dirty="0">
                <a:solidFill>
                  <a:srgbClr val="002060"/>
                </a:solidFill>
                <a:latin typeface="Arial Narrow" panose="020B0606020202030204" pitchFamily="34" charset="0"/>
              </a:rPr>
              <a:t>Medical School: </a:t>
            </a:r>
            <a:r>
              <a:rPr lang="en-US" sz="1200" dirty="0">
                <a:solidFill>
                  <a:srgbClr val="002060"/>
                </a:solidFill>
                <a:latin typeface="Arial Narrow" panose="020B0606020202030204" pitchFamily="34" charset="0"/>
              </a:rPr>
              <a:t>Western University Health Sciences</a:t>
            </a:r>
          </a:p>
        </p:txBody>
      </p:sp>
    </p:spTree>
    <p:extLst>
      <p:ext uri="{BB962C8B-B14F-4D97-AF65-F5344CB8AC3E}">
        <p14:creationId xmlns:p14="http://schemas.microsoft.com/office/powerpoint/2010/main" val="15886107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EAE9F-0F36-395C-D70E-703F0D2E0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7187" y="296848"/>
            <a:ext cx="5781367" cy="561068"/>
          </a:xfrm>
        </p:spPr>
        <p:txBody>
          <a:bodyPr>
            <a:noAutofit/>
          </a:bodyPr>
          <a:lstStyle/>
          <a:p>
            <a:r>
              <a:rPr lang="en-US" b="1" dirty="0">
                <a:latin typeface="Arial Narrow" panose="020B0606020202030204" pitchFamily="34" charset="0"/>
              </a:rPr>
              <a:t>2022 – 2023 RESIDENTS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C95560-E7A6-4D4D-E4BE-DBE1E66FB1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32387" y="1009635"/>
            <a:ext cx="2389239" cy="4491513"/>
          </a:xfrm>
        </p:spPr>
        <p:txBody>
          <a:bodyPr>
            <a:normAutofit/>
          </a:bodyPr>
          <a:lstStyle/>
          <a:p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PGY-I</a:t>
            </a:r>
            <a:endParaRPr lang="en-US" sz="9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1200" dirty="0">
                <a:solidFill>
                  <a:srgbClr val="002060"/>
                </a:solidFill>
                <a:latin typeface="Arial Narrow" panose="020B0606020202030204" pitchFamily="34" charset="0"/>
              </a:rPr>
              <a:t>Lisa Blakely, MD</a:t>
            </a:r>
          </a:p>
          <a:p>
            <a:pPr>
              <a:spcBef>
                <a:spcPts val="0"/>
              </a:spcBef>
            </a:pPr>
            <a:r>
              <a:rPr lang="en-US" sz="1200" dirty="0">
                <a:solidFill>
                  <a:srgbClr val="002060"/>
                </a:solidFill>
                <a:latin typeface="Arial Narrow" panose="020B0606020202030204" pitchFamily="34" charset="0"/>
              </a:rPr>
              <a:t> LLUMC</a:t>
            </a:r>
          </a:p>
          <a:p>
            <a:pPr>
              <a:spcBef>
                <a:spcPts val="0"/>
              </a:spcBef>
            </a:pPr>
            <a:endParaRPr lang="en-US" sz="900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1200" dirty="0">
                <a:solidFill>
                  <a:srgbClr val="002060"/>
                </a:solidFill>
                <a:latin typeface="Arial Narrow" panose="020B0606020202030204" pitchFamily="34" charset="0"/>
              </a:rPr>
              <a:t>Darius Buenaventura, DO</a:t>
            </a:r>
          </a:p>
          <a:p>
            <a:pPr>
              <a:spcBef>
                <a:spcPts val="0"/>
              </a:spcBef>
            </a:pPr>
            <a:r>
              <a:rPr lang="en-US" sz="1200" dirty="0">
                <a:solidFill>
                  <a:srgbClr val="002060"/>
                </a:solidFill>
                <a:latin typeface="Arial Narrow" panose="020B0606020202030204" pitchFamily="34" charset="0"/>
              </a:rPr>
              <a:t>Western COMP</a:t>
            </a:r>
          </a:p>
          <a:p>
            <a:pPr>
              <a:spcBef>
                <a:spcPts val="0"/>
              </a:spcBef>
            </a:pPr>
            <a:endParaRPr lang="en-US" sz="900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1200" dirty="0">
                <a:solidFill>
                  <a:srgbClr val="002060"/>
                </a:solidFill>
                <a:latin typeface="Arial Narrow" panose="020B0606020202030204" pitchFamily="34" charset="0"/>
              </a:rPr>
              <a:t>Eric Chai, DO</a:t>
            </a:r>
          </a:p>
          <a:p>
            <a:pPr>
              <a:spcBef>
                <a:spcPts val="0"/>
              </a:spcBef>
            </a:pPr>
            <a:r>
              <a:rPr lang="en-US" sz="1200" dirty="0">
                <a:solidFill>
                  <a:srgbClr val="002060"/>
                </a:solidFill>
                <a:latin typeface="Arial Narrow" panose="020B0606020202030204" pitchFamily="34" charset="0"/>
              </a:rPr>
              <a:t>Touro Univ. COM Nevada</a:t>
            </a:r>
          </a:p>
          <a:p>
            <a:pPr>
              <a:spcBef>
                <a:spcPts val="0"/>
              </a:spcBef>
            </a:pPr>
            <a:endParaRPr lang="en-US" sz="900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1200" dirty="0">
                <a:solidFill>
                  <a:srgbClr val="002060"/>
                </a:solidFill>
                <a:latin typeface="Arial Narrow" panose="020B0606020202030204" pitchFamily="34" charset="0"/>
              </a:rPr>
              <a:t>Anthony </a:t>
            </a:r>
            <a:r>
              <a:rPr lang="en-US" sz="1200" dirty="0" err="1">
                <a:solidFill>
                  <a:srgbClr val="002060"/>
                </a:solidFill>
                <a:latin typeface="Arial Narrow" panose="020B0606020202030204" pitchFamily="34" charset="0"/>
              </a:rPr>
              <a:t>Dahi</a:t>
            </a:r>
            <a:r>
              <a:rPr lang="en-US" sz="1200" dirty="0">
                <a:solidFill>
                  <a:srgbClr val="002060"/>
                </a:solidFill>
                <a:latin typeface="Arial Narrow" panose="020B0606020202030204" pitchFamily="34" charset="0"/>
              </a:rPr>
              <a:t>, DO</a:t>
            </a:r>
          </a:p>
          <a:p>
            <a:pPr>
              <a:spcBef>
                <a:spcPts val="0"/>
              </a:spcBef>
            </a:pPr>
            <a:r>
              <a:rPr lang="en-US" sz="1200" dirty="0">
                <a:solidFill>
                  <a:srgbClr val="002060"/>
                </a:solidFill>
                <a:latin typeface="Arial Narrow" panose="020B0606020202030204" pitchFamily="34" charset="0"/>
              </a:rPr>
              <a:t>Touro Univ. COM Nevada</a:t>
            </a:r>
          </a:p>
          <a:p>
            <a:pPr>
              <a:spcBef>
                <a:spcPts val="0"/>
              </a:spcBef>
            </a:pPr>
            <a:endParaRPr lang="en-US" sz="900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1200" dirty="0">
                <a:solidFill>
                  <a:srgbClr val="002060"/>
                </a:solidFill>
                <a:latin typeface="Arial Narrow" panose="020B0606020202030204" pitchFamily="34" charset="0"/>
              </a:rPr>
              <a:t>Natalie Fenske, DO</a:t>
            </a:r>
          </a:p>
          <a:p>
            <a:pPr>
              <a:spcBef>
                <a:spcPts val="0"/>
              </a:spcBef>
            </a:pPr>
            <a:r>
              <a:rPr lang="en-US" sz="1200" dirty="0">
                <a:solidFill>
                  <a:srgbClr val="002060"/>
                </a:solidFill>
                <a:latin typeface="Arial Narrow" panose="020B0606020202030204" pitchFamily="34" charset="0"/>
              </a:rPr>
              <a:t> Western COMP</a:t>
            </a:r>
          </a:p>
          <a:p>
            <a:pPr>
              <a:spcBef>
                <a:spcPts val="0"/>
              </a:spcBef>
            </a:pPr>
            <a:endParaRPr lang="en-US" sz="900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1200" dirty="0">
                <a:solidFill>
                  <a:srgbClr val="002060"/>
                </a:solidFill>
                <a:latin typeface="Arial Narrow" panose="020B0606020202030204" pitchFamily="34" charset="0"/>
              </a:rPr>
              <a:t>James Miller, DO</a:t>
            </a:r>
          </a:p>
          <a:p>
            <a:pPr>
              <a:spcBef>
                <a:spcPts val="0"/>
              </a:spcBef>
            </a:pPr>
            <a:r>
              <a:rPr lang="en-US" sz="1200" dirty="0">
                <a:solidFill>
                  <a:srgbClr val="002060"/>
                </a:solidFill>
                <a:latin typeface="Arial Narrow" panose="020B0606020202030204" pitchFamily="34" charset="0"/>
              </a:rPr>
              <a:t>Touro Univ. COM Nevada</a:t>
            </a:r>
          </a:p>
          <a:p>
            <a:pPr>
              <a:spcBef>
                <a:spcPts val="0"/>
              </a:spcBef>
            </a:pPr>
            <a:endParaRPr lang="en-US" sz="900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1200" dirty="0">
                <a:solidFill>
                  <a:srgbClr val="002060"/>
                </a:solidFill>
                <a:latin typeface="Arial Narrow" panose="020B0606020202030204" pitchFamily="34" charset="0"/>
              </a:rPr>
              <a:t>Miles </a:t>
            </a:r>
            <a:r>
              <a:rPr lang="en-US" sz="1200" dirty="0" err="1">
                <a:solidFill>
                  <a:srgbClr val="002060"/>
                </a:solidFill>
                <a:latin typeface="Arial Narrow" panose="020B0606020202030204" pitchFamily="34" charset="0"/>
              </a:rPr>
              <a:t>Ondoy</a:t>
            </a:r>
            <a:r>
              <a:rPr lang="en-US" sz="1200" dirty="0">
                <a:solidFill>
                  <a:srgbClr val="002060"/>
                </a:solidFill>
                <a:latin typeface="Arial Narrow" panose="020B0606020202030204" pitchFamily="34" charset="0"/>
              </a:rPr>
              <a:t>, DO</a:t>
            </a:r>
          </a:p>
          <a:p>
            <a:pPr>
              <a:spcBef>
                <a:spcPts val="0"/>
              </a:spcBef>
            </a:pPr>
            <a:r>
              <a:rPr lang="en-US" sz="1200" dirty="0">
                <a:solidFill>
                  <a:srgbClr val="002060"/>
                </a:solidFill>
                <a:latin typeface="Arial Narrow" panose="020B0606020202030204" pitchFamily="34" charset="0"/>
              </a:rPr>
              <a:t> AZ College of Osteopathic Medicine of </a:t>
            </a:r>
            <a:r>
              <a:rPr lang="en-US" sz="1200" dirty="0" err="1">
                <a:solidFill>
                  <a:srgbClr val="002060"/>
                </a:solidFill>
                <a:latin typeface="Arial Narrow" panose="020B0606020202030204" pitchFamily="34" charset="0"/>
              </a:rPr>
              <a:t>MidWestern</a:t>
            </a:r>
            <a:r>
              <a:rPr lang="en-US" sz="1200" dirty="0">
                <a:solidFill>
                  <a:srgbClr val="002060"/>
                </a:solidFill>
                <a:latin typeface="Arial Narrow" panose="020B0606020202030204" pitchFamily="34" charset="0"/>
              </a:rPr>
              <a:t> Univ.</a:t>
            </a:r>
          </a:p>
          <a:p>
            <a:pPr>
              <a:spcBef>
                <a:spcPts val="0"/>
              </a:spcBef>
            </a:pPr>
            <a:endParaRPr lang="en-US" sz="900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1200" dirty="0">
                <a:solidFill>
                  <a:srgbClr val="002060"/>
                </a:solidFill>
                <a:latin typeface="Arial Narrow" panose="020B0606020202030204" pitchFamily="34" charset="0"/>
              </a:rPr>
              <a:t>Mariam Saleh, DO</a:t>
            </a:r>
          </a:p>
          <a:p>
            <a:pPr>
              <a:spcBef>
                <a:spcPts val="0"/>
              </a:spcBef>
            </a:pPr>
            <a:r>
              <a:rPr lang="en-US" sz="1200" dirty="0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 Stills Univ. </a:t>
            </a:r>
            <a:r>
              <a:rPr lang="en-US" sz="12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SOMA</a:t>
            </a:r>
            <a:endParaRPr lang="en-US" sz="12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FB99011-7C89-BD56-088E-80C46E553CA1}"/>
              </a:ext>
            </a:extLst>
          </p:cNvPr>
          <p:cNvSpPr txBox="1">
            <a:spLocks/>
          </p:cNvSpPr>
          <p:nvPr/>
        </p:nvSpPr>
        <p:spPr>
          <a:xfrm>
            <a:off x="3248568" y="972764"/>
            <a:ext cx="3048993" cy="5573951"/>
          </a:xfrm>
          <a:prstGeom prst="rect">
            <a:avLst/>
          </a:prstGeom>
        </p:spPr>
        <p:txBody>
          <a:bodyPr vert="horz" lIns="0" tIns="0" rIns="0" bIns="0" rtlCol="0" anchor="t" anchorCtr="1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rgbClr val="8A8C91"/>
                </a:solidFill>
                <a:latin typeface="Open Sans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PGY-II</a:t>
            </a:r>
            <a:endParaRPr lang="en-US" sz="9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Salomon Alvarado, DO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Western COMP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900" dirty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Arjun </a:t>
            </a:r>
            <a:r>
              <a:rPr lang="en-US" sz="1200" dirty="0" err="1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Bakshi</a:t>
            </a:r>
            <a:r>
              <a:rPr lang="en-US" sz="1200" dirty="0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DO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Western COMP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Tristen Burt, DO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Western COMP </a:t>
            </a:r>
            <a:r>
              <a:rPr lang="en-US" sz="1200" dirty="0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900" dirty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Scott Cruise, DO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Western COMP </a:t>
            </a:r>
            <a:r>
              <a:rPr lang="en-US" sz="1200" dirty="0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Moses Lee, DO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Western COMP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900" dirty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Ruben </a:t>
            </a:r>
            <a:r>
              <a:rPr lang="en-US" sz="1200" dirty="0" err="1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Marchosky</a:t>
            </a:r>
            <a:r>
              <a:rPr lang="en-US" sz="1200" dirty="0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DO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Western COMP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900" dirty="0">
              <a:solidFill>
                <a:srgbClr val="002060"/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Michael Millard, DO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Western COMP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900" dirty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Christopher Pann, DO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Western COMP </a:t>
            </a:r>
            <a:r>
              <a:rPr lang="en-US" sz="1200" dirty="0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900" dirty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Daniel Roth, MD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Drexe</a:t>
            </a:r>
            <a:r>
              <a:rPr lang="en-US" sz="12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 University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900" dirty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Nikolaos Sarantopoulos, DO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Western COMP</a:t>
            </a:r>
            <a:endParaRPr lang="en-US" sz="1200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endParaRPr lang="en-US" sz="14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8A0EBD21-CD26-B7A1-D631-C4CE510993F3}"/>
              </a:ext>
            </a:extLst>
          </p:cNvPr>
          <p:cNvSpPr txBox="1">
            <a:spLocks/>
          </p:cNvSpPr>
          <p:nvPr/>
        </p:nvSpPr>
        <p:spPr>
          <a:xfrm>
            <a:off x="6297561" y="972136"/>
            <a:ext cx="2721550" cy="4735490"/>
          </a:xfrm>
          <a:prstGeom prst="rect">
            <a:avLst/>
          </a:prstGeom>
        </p:spPr>
        <p:txBody>
          <a:bodyPr vert="horz" lIns="0" tIns="0" rIns="0" bIns="0" rtlCol="0" anchor="t" anchorCtr="1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rgbClr val="8A8C91"/>
                </a:solidFill>
                <a:latin typeface="Open Sans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PGY-III</a:t>
            </a:r>
            <a:endParaRPr lang="en-US" sz="9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1200" dirty="0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Umron Alkotob, DO</a:t>
            </a:r>
          </a:p>
          <a:p>
            <a:pPr>
              <a:spcBef>
                <a:spcPts val="0"/>
              </a:spcBef>
            </a:pPr>
            <a:r>
              <a:rPr lang="en-US" sz="1200" dirty="0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 Stills Univ. </a:t>
            </a:r>
            <a:r>
              <a:rPr lang="en-US" sz="12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SOMA</a:t>
            </a:r>
            <a:endParaRPr lang="en-US" sz="1200" dirty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en-US" sz="900" dirty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sz="1200" dirty="0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Kevin Dales, DO</a:t>
            </a:r>
          </a:p>
          <a:p>
            <a:pPr>
              <a:spcBef>
                <a:spcPts val="0"/>
              </a:spcBef>
            </a:pPr>
            <a:r>
              <a:rPr lang="en-US" sz="1200" dirty="0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Touro Univ. COM CA</a:t>
            </a:r>
          </a:p>
          <a:p>
            <a:pPr>
              <a:spcBef>
                <a:spcPts val="0"/>
              </a:spcBef>
            </a:pPr>
            <a:endParaRPr lang="en-US" sz="900" dirty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sz="1200" dirty="0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Alexander </a:t>
            </a:r>
            <a:r>
              <a:rPr lang="en-US" sz="1200" dirty="0" err="1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Gau</a:t>
            </a:r>
            <a:r>
              <a:rPr lang="en-US" sz="1200" dirty="0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DO</a:t>
            </a:r>
          </a:p>
          <a:p>
            <a:pPr>
              <a:spcBef>
                <a:spcPts val="0"/>
              </a:spcBef>
            </a:pPr>
            <a:r>
              <a:rPr lang="en-US" sz="1200" dirty="0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Western COMP</a:t>
            </a:r>
          </a:p>
          <a:p>
            <a:pPr>
              <a:spcBef>
                <a:spcPts val="0"/>
              </a:spcBef>
            </a:pPr>
            <a:endParaRPr lang="en-US" sz="900" dirty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sz="1200" dirty="0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Charles Lewsadder, DO</a:t>
            </a:r>
          </a:p>
          <a:p>
            <a:pPr>
              <a:spcBef>
                <a:spcPts val="0"/>
              </a:spcBef>
            </a:pPr>
            <a:r>
              <a:rPr lang="en-US" sz="1200" dirty="0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Kansas City Univ. of Med. &amp; </a:t>
            </a:r>
            <a:r>
              <a:rPr lang="en-US" sz="1200" dirty="0" err="1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BioSciences</a:t>
            </a:r>
            <a:r>
              <a:rPr lang="en-US" sz="1200" dirty="0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College of Osteopathic</a:t>
            </a:r>
          </a:p>
          <a:p>
            <a:pPr>
              <a:spcBef>
                <a:spcPts val="0"/>
              </a:spcBef>
            </a:pPr>
            <a:endParaRPr lang="en-US" sz="900" dirty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sz="1200" dirty="0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Jackson Lu, DO</a:t>
            </a:r>
          </a:p>
          <a:p>
            <a:pPr>
              <a:spcBef>
                <a:spcPts val="0"/>
              </a:spcBef>
            </a:pPr>
            <a:r>
              <a:rPr lang="en-US" sz="1200" dirty="0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Western COMP</a:t>
            </a:r>
          </a:p>
          <a:p>
            <a:pPr>
              <a:spcBef>
                <a:spcPts val="0"/>
              </a:spcBef>
            </a:pPr>
            <a:endParaRPr lang="en-US" sz="900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sz="1200" dirty="0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Raj Patel, DO</a:t>
            </a:r>
          </a:p>
          <a:p>
            <a:pPr>
              <a:spcBef>
                <a:spcPts val="0"/>
              </a:spcBef>
            </a:pPr>
            <a:r>
              <a:rPr lang="en-US" sz="1200" dirty="0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Touro Univ. COM CA</a:t>
            </a:r>
          </a:p>
          <a:p>
            <a:pPr>
              <a:spcBef>
                <a:spcPts val="0"/>
              </a:spcBef>
            </a:pPr>
            <a:endParaRPr lang="en-US" sz="900" dirty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sz="1200" dirty="0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Carl Rhodes, DO</a:t>
            </a:r>
          </a:p>
          <a:p>
            <a:pPr>
              <a:spcBef>
                <a:spcPts val="0"/>
              </a:spcBef>
            </a:pPr>
            <a:r>
              <a:rPr lang="en-US" sz="1200" dirty="0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Chicago College of Osteopathic</a:t>
            </a:r>
          </a:p>
          <a:p>
            <a:pPr>
              <a:spcBef>
                <a:spcPts val="0"/>
              </a:spcBef>
            </a:pPr>
            <a:endParaRPr lang="en-US" sz="900" dirty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sz="1200" dirty="0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Oscar </a:t>
            </a:r>
            <a:r>
              <a:rPr lang="en-US" sz="1200" dirty="0" err="1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Salaiz</a:t>
            </a:r>
            <a:r>
              <a:rPr lang="en-US" sz="1200" dirty="0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DO</a:t>
            </a:r>
          </a:p>
          <a:p>
            <a:pPr>
              <a:spcBef>
                <a:spcPts val="0"/>
              </a:spcBef>
            </a:pPr>
            <a:r>
              <a:rPr lang="en-US" sz="1200" dirty="0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Western COMP</a:t>
            </a:r>
          </a:p>
          <a:p>
            <a:pPr>
              <a:spcBef>
                <a:spcPts val="0"/>
              </a:spcBef>
            </a:pPr>
            <a:endParaRPr lang="en-US" sz="900" dirty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sz="1200" dirty="0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Jonathan Tom, DO</a:t>
            </a:r>
          </a:p>
          <a:p>
            <a:pPr>
              <a:spcBef>
                <a:spcPts val="0"/>
              </a:spcBef>
            </a:pPr>
            <a:r>
              <a:rPr lang="en-US" sz="1200" dirty="0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Western COMP</a:t>
            </a:r>
            <a:endParaRPr lang="en-US" sz="12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2830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B1031-0BB4-D7B8-89A6-F85E0A5B6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0" y="331839"/>
            <a:ext cx="3200400" cy="685800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  <a:latin typeface="Arial Narrow" panose="020B0606020202030204" pitchFamily="34" charset="0"/>
              </a:rPr>
              <a:t>HIGHLIGHTS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183925-C1EE-736A-0C00-B6F157982D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9970" y="1086747"/>
            <a:ext cx="7499343" cy="2245734"/>
          </a:xfrm>
        </p:spPr>
        <p:txBody>
          <a:bodyPr>
            <a:normAutofit lnSpcReduction="10000"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Arial Narrow" panose="020B0606020202030204" pitchFamily="34" charset="0"/>
              </a:rPr>
              <a:t>2023 MATCH RESULTS</a:t>
            </a:r>
            <a:endParaRPr lang="en-US" sz="2000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r>
              <a:rPr lang="en-US" sz="1800" b="1" dirty="0">
                <a:solidFill>
                  <a:srgbClr val="002060"/>
                </a:solidFill>
                <a:latin typeface="Arial Narrow" panose="020B0606020202030204" pitchFamily="34" charset="0"/>
              </a:rPr>
              <a:t>SPOTS OFFERED: </a:t>
            </a:r>
            <a:r>
              <a:rPr lang="en-US" sz="1800" u="sng" dirty="0">
                <a:solidFill>
                  <a:srgbClr val="002060"/>
                </a:solidFill>
                <a:latin typeface="Arial Narrow" panose="020B0606020202030204" pitchFamily="34" charset="0"/>
              </a:rPr>
              <a:t>10</a:t>
            </a:r>
            <a:r>
              <a:rPr lang="en-US" sz="1800" dirty="0">
                <a:solidFill>
                  <a:srgbClr val="002060"/>
                </a:solidFill>
                <a:latin typeface="Arial Narrow" panose="020B0606020202030204" pitchFamily="34" charset="0"/>
              </a:rPr>
              <a:t>                 </a:t>
            </a:r>
            <a:r>
              <a:rPr lang="en-US" sz="1800" b="1" dirty="0">
                <a:solidFill>
                  <a:srgbClr val="002060"/>
                </a:solidFill>
                <a:latin typeface="Arial Narrow" panose="020B0606020202030204" pitchFamily="34" charset="0"/>
              </a:rPr>
              <a:t>MATCHED POSITIONS: </a:t>
            </a:r>
            <a:r>
              <a:rPr lang="en-US" sz="1800" u="sng" dirty="0">
                <a:solidFill>
                  <a:srgbClr val="002060"/>
                </a:solidFill>
                <a:latin typeface="Arial Narrow" panose="020B0606020202030204" pitchFamily="34" charset="0"/>
              </a:rPr>
              <a:t>8</a:t>
            </a:r>
            <a:r>
              <a:rPr lang="en-US" sz="1800" dirty="0">
                <a:solidFill>
                  <a:srgbClr val="002060"/>
                </a:solidFill>
                <a:latin typeface="Arial Narrow" panose="020B0606020202030204" pitchFamily="34" charset="0"/>
              </a:rPr>
              <a:t>           </a:t>
            </a:r>
            <a:r>
              <a:rPr lang="en-US" sz="1800" b="1" dirty="0">
                <a:solidFill>
                  <a:srgbClr val="002060"/>
                </a:solidFill>
                <a:latin typeface="Arial Narrow" panose="020B0606020202030204" pitchFamily="34" charset="0"/>
              </a:rPr>
              <a:t>SOAP: </a:t>
            </a:r>
            <a:r>
              <a:rPr lang="en-US" sz="1800" u="sng" dirty="0">
                <a:solidFill>
                  <a:srgbClr val="002060"/>
                </a:solidFill>
                <a:latin typeface="Arial Narrow" panose="020B0606020202030204" pitchFamily="34" charset="0"/>
              </a:rPr>
              <a:t>2</a:t>
            </a:r>
          </a:p>
          <a:p>
            <a:r>
              <a:rPr lang="en-US" sz="1800" b="1" dirty="0">
                <a:solidFill>
                  <a:srgbClr val="002060"/>
                </a:solidFill>
                <a:latin typeface="Arial Narrow" panose="020B0606020202030204" pitchFamily="34" charset="0"/>
              </a:rPr>
              <a:t>MD: </a:t>
            </a:r>
            <a:r>
              <a:rPr lang="en-US" sz="1800" u="sng" dirty="0">
                <a:solidFill>
                  <a:srgbClr val="002060"/>
                </a:solidFill>
                <a:latin typeface="Arial Narrow" panose="020B0606020202030204" pitchFamily="34" charset="0"/>
              </a:rPr>
              <a:t>1</a:t>
            </a:r>
            <a:r>
              <a:rPr lang="en-US" sz="1800" dirty="0">
                <a:solidFill>
                  <a:srgbClr val="002060"/>
                </a:solidFill>
                <a:latin typeface="Arial Narrow" panose="020B0606020202030204" pitchFamily="34" charset="0"/>
              </a:rPr>
              <a:t>      </a:t>
            </a:r>
            <a:r>
              <a:rPr lang="en-US" sz="1800" b="1" dirty="0">
                <a:solidFill>
                  <a:srgbClr val="002060"/>
                </a:solidFill>
                <a:latin typeface="Arial Narrow" panose="020B0606020202030204" pitchFamily="34" charset="0"/>
              </a:rPr>
              <a:t>DO: </a:t>
            </a:r>
            <a:r>
              <a:rPr lang="en-US" sz="1800" u="sng" dirty="0">
                <a:solidFill>
                  <a:srgbClr val="002060"/>
                </a:solidFill>
                <a:latin typeface="Arial Narrow" panose="020B0606020202030204" pitchFamily="34" charset="0"/>
              </a:rPr>
              <a:t>9</a:t>
            </a:r>
            <a:r>
              <a:rPr lang="en-US" sz="1800" dirty="0">
                <a:solidFill>
                  <a:srgbClr val="002060"/>
                </a:solidFill>
                <a:latin typeface="Arial Narrow" panose="020B0606020202030204" pitchFamily="34" charset="0"/>
              </a:rPr>
              <a:t>       </a:t>
            </a:r>
            <a:r>
              <a:rPr lang="en-US" sz="1800" b="1" dirty="0">
                <a:solidFill>
                  <a:srgbClr val="002060"/>
                </a:solidFill>
                <a:latin typeface="Arial Narrow" panose="020B0606020202030204" pitchFamily="34" charset="0"/>
              </a:rPr>
              <a:t>MEN: </a:t>
            </a:r>
            <a:r>
              <a:rPr lang="en-US" sz="1800" u="sng" dirty="0">
                <a:solidFill>
                  <a:srgbClr val="002060"/>
                </a:solidFill>
                <a:latin typeface="Arial Narrow" panose="020B0606020202030204" pitchFamily="34" charset="0"/>
              </a:rPr>
              <a:t>7</a:t>
            </a:r>
            <a:r>
              <a:rPr lang="en-US" sz="1800" dirty="0">
                <a:solidFill>
                  <a:srgbClr val="002060"/>
                </a:solidFill>
                <a:latin typeface="Arial Narrow" panose="020B0606020202030204" pitchFamily="34" charset="0"/>
              </a:rPr>
              <a:t>       </a:t>
            </a:r>
            <a:r>
              <a:rPr lang="en-US" sz="1800" b="1" dirty="0">
                <a:solidFill>
                  <a:srgbClr val="002060"/>
                </a:solidFill>
                <a:latin typeface="Arial Narrow" panose="020B0606020202030204" pitchFamily="34" charset="0"/>
              </a:rPr>
              <a:t>WOMEN: </a:t>
            </a:r>
            <a:r>
              <a:rPr lang="en-US" sz="1800" u="sng" dirty="0">
                <a:solidFill>
                  <a:srgbClr val="002060"/>
                </a:solidFill>
                <a:latin typeface="Arial Narrow" panose="020B0606020202030204" pitchFamily="34" charset="0"/>
              </a:rPr>
              <a:t>3</a:t>
            </a:r>
            <a:r>
              <a:rPr lang="en-US" sz="1800" b="1" dirty="0">
                <a:solidFill>
                  <a:srgbClr val="002060"/>
                </a:solidFill>
                <a:latin typeface="Arial Narrow" panose="020B0606020202030204" pitchFamily="34" charset="0"/>
              </a:rPr>
              <a:t>        PRIOR SCRIBE: </a:t>
            </a:r>
            <a:r>
              <a:rPr lang="en-US" sz="1800" u="sng" dirty="0">
                <a:solidFill>
                  <a:srgbClr val="002060"/>
                </a:solidFill>
                <a:latin typeface="Arial Narrow" panose="020B0606020202030204" pitchFamily="34" charset="0"/>
              </a:rPr>
              <a:t>2</a:t>
            </a:r>
          </a:p>
          <a:p>
            <a:pPr algn="l"/>
            <a:endParaRPr lang="en-US" sz="1400" u="sng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algn="l"/>
            <a:r>
              <a:rPr lang="en-US" sz="1400" dirty="0">
                <a:solidFill>
                  <a:srgbClr val="002060"/>
                </a:solidFill>
                <a:latin typeface="Arial Narrow" panose="020B0606020202030204" pitchFamily="34" charset="0"/>
              </a:rPr>
              <a:t>We are </a:t>
            </a:r>
            <a:r>
              <a:rPr lang="en-US" sz="1400" b="1" i="1" dirty="0">
                <a:solidFill>
                  <a:srgbClr val="002060"/>
                </a:solidFill>
                <a:latin typeface="Arial Narrow" panose="020B0606020202030204" pitchFamily="34" charset="0"/>
              </a:rPr>
              <a:t>PROUD</a:t>
            </a:r>
            <a:r>
              <a:rPr lang="en-US" sz="1400" dirty="0">
                <a:solidFill>
                  <a:srgbClr val="002060"/>
                </a:solidFill>
                <a:latin typeface="Arial Narrow" panose="020B0606020202030204" pitchFamily="34" charset="0"/>
              </a:rPr>
              <a:t> to announce that one of our top academic objectives has been met this academic year. Inclusion of DIVERSITY for recruitment of women into our program has been a successful campaign. </a:t>
            </a:r>
          </a:p>
          <a:p>
            <a:pPr algn="l"/>
            <a:endParaRPr lang="en-US" sz="1400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algn="l"/>
            <a:r>
              <a:rPr lang="en-US" sz="1400" dirty="0">
                <a:solidFill>
                  <a:srgbClr val="002060"/>
                </a:solidFill>
                <a:latin typeface="Arial Narrow" panose="020B0606020202030204" pitchFamily="34" charset="0"/>
              </a:rPr>
              <a:t>Our academic programs are dedicated to continually strive to ensure that all of our programs within the Emergency Medicine Department be diverse not only with ethnicity but to include gender.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E41415BB-51D8-E924-4A74-0DE260FD2B54}"/>
              </a:ext>
            </a:extLst>
          </p:cNvPr>
          <p:cNvSpPr txBox="1">
            <a:spLocks/>
          </p:cNvSpPr>
          <p:nvPr/>
        </p:nvSpPr>
        <p:spPr>
          <a:xfrm>
            <a:off x="3924639" y="3639822"/>
            <a:ext cx="2209119" cy="387956"/>
          </a:xfrm>
          <a:prstGeom prst="rect">
            <a:avLst/>
          </a:prstGeom>
        </p:spPr>
        <p:txBody>
          <a:bodyPr vert="horz" lIns="0" tIns="0" rIns="0" bIns="0" rtlCol="0" anchor="t" anchorCtr="1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rgbClr val="8A8C91"/>
                </a:solidFill>
                <a:latin typeface="Open Sans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rgbClr val="002060"/>
                </a:solidFill>
                <a:latin typeface="Arial Narrow" panose="020B0606020202030204" pitchFamily="34" charset="0"/>
              </a:rPr>
              <a:t>CALMEDFORCE GRANT</a:t>
            </a:r>
          </a:p>
          <a:p>
            <a:pPr algn="l"/>
            <a:endParaRPr lang="en-US" sz="2800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algn="l"/>
            <a:endParaRPr lang="en-US" sz="36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3849C1-D354-E615-8507-3088499C361D}"/>
              </a:ext>
            </a:extLst>
          </p:cNvPr>
          <p:cNvSpPr txBox="1"/>
          <p:nvPr/>
        </p:nvSpPr>
        <p:spPr>
          <a:xfrm>
            <a:off x="1376360" y="4026783"/>
            <a:ext cx="730567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Arial Narrow" panose="020B0606020202030204" pitchFamily="34" charset="0"/>
              </a:rPr>
              <a:t>With CMF Grant the Residency program purchased three ultrasound machines for the education of residents and learners in the ER setting. </a:t>
            </a:r>
          </a:p>
          <a:p>
            <a:endParaRPr lang="en-US" sz="1400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r>
              <a:rPr lang="en-US" sz="1400" dirty="0">
                <a:solidFill>
                  <a:srgbClr val="002060"/>
                </a:solidFill>
                <a:latin typeface="Arial Narrow" panose="020B0606020202030204" pitchFamily="34" charset="0"/>
              </a:rPr>
              <a:t>The grant has also been used to off-set resident conference attendance, licensures, guest lecturer, subscriptions, retreat, meals for lectures and other items that benefit the residency educational program.</a:t>
            </a:r>
          </a:p>
        </p:txBody>
      </p:sp>
    </p:spTree>
    <p:extLst>
      <p:ext uri="{BB962C8B-B14F-4D97-AF65-F5344CB8AC3E}">
        <p14:creationId xmlns:p14="http://schemas.microsoft.com/office/powerpoint/2010/main" val="2580946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8A9909C-B74A-BF34-0C12-C1F3A35361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288890"/>
            <a:ext cx="7315200" cy="625510"/>
          </a:xfrm>
        </p:spPr>
        <p:txBody>
          <a:bodyPr>
            <a:normAutofit lnSpcReduction="10000"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Arial Narrow" panose="020B0606020202030204" pitchFamily="34" charset="0"/>
              </a:rPr>
              <a:t>2022 WELLNESS EVENTS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076D3A9-5E46-18F0-4A54-C47B076D8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-56141356"/>
            <a:ext cx="1149141" cy="889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D06A230A-F43C-723D-D110-5BF9448C8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714" y="-55696639"/>
            <a:ext cx="689484" cy="91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>
            <a:extLst>
              <a:ext uri="{FF2B5EF4-FFF2-40B4-BE49-F238E27FC236}">
                <a16:creationId xmlns:a16="http://schemas.microsoft.com/office/drawing/2014/main" id="{35F36091-E352-4C82-EAA8-05ADDE69B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944" y="-55452857"/>
            <a:ext cx="689484" cy="91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A47684E7-3421-25B5-4C6D-3D829CFA6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685" y="-48804524"/>
            <a:ext cx="689484" cy="91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>
            <a:extLst>
              <a:ext uri="{FF2B5EF4-FFF2-40B4-BE49-F238E27FC236}">
                <a16:creationId xmlns:a16="http://schemas.microsoft.com/office/drawing/2014/main" id="{F45C253C-D629-F95D-96DF-DDD4179B5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2" y="-37881647"/>
            <a:ext cx="689484" cy="91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0E06DE9A-5C13-9513-F900-1B7BC392F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2" y="-34224047"/>
            <a:ext cx="689484" cy="91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>
            <a:extLst>
              <a:ext uri="{FF2B5EF4-FFF2-40B4-BE49-F238E27FC236}">
                <a16:creationId xmlns:a16="http://schemas.microsoft.com/office/drawing/2014/main" id="{955EB743-D9BA-4CC1-510B-1E7E15142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2" y="-30566447"/>
            <a:ext cx="689484" cy="91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7DDCC2A4-F646-D8A0-3C44-E1744F495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-25174434"/>
            <a:ext cx="1149141" cy="147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>
            <a:extLst>
              <a:ext uri="{FF2B5EF4-FFF2-40B4-BE49-F238E27FC236}">
                <a16:creationId xmlns:a16="http://schemas.microsoft.com/office/drawing/2014/main" id="{1948D30F-E548-A63F-DC28-861BFDD88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2" y="-21055734"/>
            <a:ext cx="689484" cy="91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60DD6EE9-2A84-D52A-69D8-829C6965A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-17578802"/>
            <a:ext cx="1149141" cy="861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>
            <a:extLst>
              <a:ext uri="{FF2B5EF4-FFF2-40B4-BE49-F238E27FC236}">
                <a16:creationId xmlns:a16="http://schemas.microsoft.com/office/drawing/2014/main" id="{F2C78AA5-294A-5CAF-9AF6-91FBCB5C2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-14149802"/>
            <a:ext cx="1149141" cy="861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2C2A8BD0-7C65-E6FB-6B00-1895BFDB5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-10720802"/>
            <a:ext cx="1149141" cy="861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5">
            <a:extLst>
              <a:ext uri="{FF2B5EF4-FFF2-40B4-BE49-F238E27FC236}">
                <a16:creationId xmlns:a16="http://schemas.microsoft.com/office/drawing/2014/main" id="{8124120B-FB04-5C75-2819-F63BAA261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-5181600"/>
            <a:ext cx="1149141" cy="1532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6">
            <a:extLst>
              <a:ext uri="{FF2B5EF4-FFF2-40B4-BE49-F238E27FC236}">
                <a16:creationId xmlns:a16="http://schemas.microsoft.com/office/drawing/2014/main" id="{A78BD015-9F8D-A4E6-B738-53D25A2AA9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1" y="42791558"/>
            <a:ext cx="73545" cy="7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33">
            <a:extLst>
              <a:ext uri="{FF2B5EF4-FFF2-40B4-BE49-F238E27FC236}">
                <a16:creationId xmlns:a16="http://schemas.microsoft.com/office/drawing/2014/main" id="{19364BC4-9482-BB00-BC1F-55FDFAC26CC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1" y="65711883"/>
            <a:ext cx="73545" cy="7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34">
            <a:extLst>
              <a:ext uri="{FF2B5EF4-FFF2-40B4-BE49-F238E27FC236}">
                <a16:creationId xmlns:a16="http://schemas.microsoft.com/office/drawing/2014/main" id="{8F4329C4-179E-3A38-9725-D781B0E3A5B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1" y="66002396"/>
            <a:ext cx="73545" cy="7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38">
            <a:extLst>
              <a:ext uri="{FF2B5EF4-FFF2-40B4-BE49-F238E27FC236}">
                <a16:creationId xmlns:a16="http://schemas.microsoft.com/office/drawing/2014/main" id="{EB479A5E-14CC-CC8C-CB4A-F3D6255B7E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1" y="78330921"/>
            <a:ext cx="73545" cy="7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39">
            <a:extLst>
              <a:ext uri="{FF2B5EF4-FFF2-40B4-BE49-F238E27FC236}">
                <a16:creationId xmlns:a16="http://schemas.microsoft.com/office/drawing/2014/main" id="{2F367A7B-5CE2-0465-7C07-3153655CBF1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1" y="78621433"/>
            <a:ext cx="73545" cy="7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91" name="Picture 43">
            <a:extLst>
              <a:ext uri="{FF2B5EF4-FFF2-40B4-BE49-F238E27FC236}">
                <a16:creationId xmlns:a16="http://schemas.microsoft.com/office/drawing/2014/main" id="{450DAAB3-A6E1-1264-5066-539E3126E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2" y="92313991"/>
            <a:ext cx="689484" cy="91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0DEBE325-2935-F577-8BAD-F5869600C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825" y="-55740482"/>
            <a:ext cx="689484" cy="91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F21084-C53D-75F2-8E46-A200F984429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55077" y="1028700"/>
            <a:ext cx="4292350" cy="23386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D54937-63C3-3625-C028-4B802ACA970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82550" y="3386846"/>
            <a:ext cx="4236394" cy="18709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2AD0A47-0DE4-6844-827B-CC44F78E9C5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347427" y="1028700"/>
            <a:ext cx="2294583" cy="306966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A212050-FB16-59F8-1FD8-C4225C158FD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459906" y="943589"/>
            <a:ext cx="1553465" cy="16707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72DA8EB-8887-6AFA-2C14-175BD322924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318944" y="4098362"/>
            <a:ext cx="2842352" cy="12181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9070A4E-63B2-F7E5-939E-C674A10D0B3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09374" y="5243550"/>
            <a:ext cx="2715683" cy="122872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E246C4F-571F-830A-7A6F-4504A9E032D6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725951" y="2602139"/>
            <a:ext cx="1287419" cy="153044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FE29C85-DF0F-1FD6-3A83-B3614047BCB6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920024" y="5251388"/>
            <a:ext cx="1993439" cy="1247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6673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5544D-B35F-B923-D288-4ED1636C32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35853" y="2217906"/>
            <a:ext cx="5631099" cy="734438"/>
          </a:xfrm>
        </p:spPr>
        <p:txBody>
          <a:bodyPr>
            <a:normAutofit/>
          </a:bodyPr>
          <a:lstStyle/>
          <a:p>
            <a:r>
              <a:rPr lang="en-US" b="1" dirty="0">
                <a:latin typeface="Arial Narrow" panose="020B0606020202030204" pitchFamily="34" charset="0"/>
              </a:rPr>
              <a:t>DIVISION OF RESEARCH</a:t>
            </a:r>
          </a:p>
        </p:txBody>
      </p:sp>
    </p:spTree>
    <p:extLst>
      <p:ext uri="{BB962C8B-B14F-4D97-AF65-F5344CB8AC3E}">
        <p14:creationId xmlns:p14="http://schemas.microsoft.com/office/powerpoint/2010/main" val="32012035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32C3B-A4EA-C71B-1160-2FD8A0F9E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9038" y="233463"/>
            <a:ext cx="2645923" cy="58366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2060"/>
                </a:solidFill>
                <a:latin typeface="Arial Narrow" panose="020B0606020202030204" pitchFamily="34" charset="0"/>
              </a:rPr>
              <a:t>PROJECTS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404D5A-5F65-7526-3904-22A8A85792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860898"/>
            <a:ext cx="7431932" cy="442609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>
                <a:solidFill>
                  <a:srgbClr val="002060"/>
                </a:solidFill>
                <a:latin typeface="Arial Narrow" panose="020B0606020202030204" pitchFamily="34" charset="0"/>
              </a:rPr>
              <a:t>Abstracts/Articles/Paper/Posters/Publications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622FE7-CACC-175B-B2DE-759C4E5356F6}"/>
              </a:ext>
            </a:extLst>
          </p:cNvPr>
          <p:cNvSpPr txBox="1"/>
          <p:nvPr/>
        </p:nvSpPr>
        <p:spPr>
          <a:xfrm>
            <a:off x="1894455" y="1220148"/>
            <a:ext cx="59825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 Narrow" panose="020B0606020202030204" pitchFamily="34" charset="0"/>
              </a:rPr>
              <a:t>NEW</a:t>
            </a: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sz="1200" dirty="0">
                <a:solidFill>
                  <a:srgbClr val="002060"/>
                </a:solidFill>
                <a:latin typeface="Arial Narrow" panose="020B0606020202030204" pitchFamily="34" charset="0"/>
              </a:rPr>
              <a:t>Adenosine Safety in the Setting of SVF</a:t>
            </a: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sz="1200" dirty="0">
                <a:solidFill>
                  <a:srgbClr val="002060"/>
                </a:solidFill>
                <a:latin typeface="Arial Narrow" panose="020B0606020202030204" pitchFamily="34" charset="0"/>
              </a:rPr>
              <a:t>Post Transfusion CBC Validity</a:t>
            </a: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sz="1200" dirty="0">
                <a:solidFill>
                  <a:srgbClr val="002060"/>
                </a:solidFill>
                <a:latin typeface="Arial Narrow" panose="020B0606020202030204" pitchFamily="34" charset="0"/>
              </a:rPr>
              <a:t>Emergency Management of Obstructive Uropathy and Complex Urinary Tract Infection</a:t>
            </a: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sz="1200" dirty="0">
                <a:solidFill>
                  <a:srgbClr val="002060"/>
                </a:solidFill>
                <a:latin typeface="Arial Narrow" panose="020B0606020202030204" pitchFamily="34" charset="0"/>
              </a:rPr>
              <a:t>The Effect of gravity-induced pre-load change on the venous excess ultrasound (</a:t>
            </a:r>
            <a:r>
              <a:rPr lang="en-US" sz="1200" dirty="0" err="1">
                <a:solidFill>
                  <a:srgbClr val="002060"/>
                </a:solidFill>
                <a:latin typeface="Arial Narrow" panose="020B0606020202030204" pitchFamily="34" charset="0"/>
              </a:rPr>
              <a:t>VExUS</a:t>
            </a:r>
            <a:r>
              <a:rPr lang="en-US" sz="1200" dirty="0">
                <a:solidFill>
                  <a:srgbClr val="002060"/>
                </a:solidFill>
                <a:latin typeface="Arial Narrow" panose="020B0606020202030204" pitchFamily="34" charset="0"/>
              </a:rPr>
              <a:t>) score internal jugular vein Doppler in healthy volunteers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942FEE30-A909-74DD-00E0-A2AC38EE73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1959479"/>
              </p:ext>
            </p:extLst>
          </p:nvPr>
        </p:nvGraphicFramePr>
        <p:xfrm>
          <a:off x="1483461" y="2706450"/>
          <a:ext cx="6804501" cy="889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1742">
                  <a:extLst>
                    <a:ext uri="{9D8B030D-6E8A-4147-A177-3AD203B41FA5}">
                      <a16:colId xmlns:a16="http://schemas.microsoft.com/office/drawing/2014/main" val="2979758444"/>
                    </a:ext>
                  </a:extLst>
                </a:gridCol>
                <a:gridCol w="2509737">
                  <a:extLst>
                    <a:ext uri="{9D8B030D-6E8A-4147-A177-3AD203B41FA5}">
                      <a16:colId xmlns:a16="http://schemas.microsoft.com/office/drawing/2014/main" val="69294192"/>
                    </a:ext>
                  </a:extLst>
                </a:gridCol>
                <a:gridCol w="2303022">
                  <a:extLst>
                    <a:ext uri="{9D8B030D-6E8A-4147-A177-3AD203B41FA5}">
                      <a16:colId xmlns:a16="http://schemas.microsoft.com/office/drawing/2014/main" val="41195326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 Narrow" panose="020B0606020202030204" pitchFamily="34" charset="0"/>
                        </a:rPr>
                        <a:t>EDITORIAL SERVICES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 Narrow" panose="020B0606020202030204" pitchFamily="34" charset="0"/>
                        </a:rPr>
                        <a:t>NATIONAL/REGIONAL/LOCAL PRESENTATIONS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 Narrow" panose="020B0606020202030204" pitchFamily="34" charset="0"/>
                        </a:rPr>
                        <a:t>PEER REVIEWED PUBLICATIONS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42880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4386060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7D05305-9677-6D26-122B-08C447685E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8059026"/>
              </p:ext>
            </p:extLst>
          </p:nvPr>
        </p:nvGraphicFramePr>
        <p:xfrm>
          <a:off x="1169746" y="3798064"/>
          <a:ext cx="7431932" cy="1691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5397">
                  <a:extLst>
                    <a:ext uri="{9D8B030D-6E8A-4147-A177-3AD203B41FA5}">
                      <a16:colId xmlns:a16="http://schemas.microsoft.com/office/drawing/2014/main" val="2979758444"/>
                    </a:ext>
                  </a:extLst>
                </a:gridCol>
                <a:gridCol w="2741156">
                  <a:extLst>
                    <a:ext uri="{9D8B030D-6E8A-4147-A177-3AD203B41FA5}">
                      <a16:colId xmlns:a16="http://schemas.microsoft.com/office/drawing/2014/main" val="69294192"/>
                    </a:ext>
                  </a:extLst>
                </a:gridCol>
                <a:gridCol w="2515379">
                  <a:extLst>
                    <a:ext uri="{9D8B030D-6E8A-4147-A177-3AD203B41FA5}">
                      <a16:colId xmlns:a16="http://schemas.microsoft.com/office/drawing/2014/main" val="4119532619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 Narrow" panose="020B0606020202030204" pitchFamily="34" charset="0"/>
                        </a:rPr>
                        <a:t>SCHOLARLY ACTIVITIES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 Narrow" panose="020B0606020202030204" pitchFamily="34" charset="0"/>
                        </a:rPr>
                        <a:t>NATIONAL/REGIONAL/LOCAL PRESENTATIONS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 Narrow" panose="020B0606020202030204" pitchFamily="34" charset="0"/>
                        </a:rPr>
                        <a:t>PEER REVIEWED PUBLICATIONS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42880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2 </a:t>
                      </a:r>
                      <a:r>
                        <a:rPr lang="en-US" b="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Book Chapters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4 </a:t>
                      </a:r>
                      <a:r>
                        <a:rPr lang="en-US" b="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International Lectures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7 </a:t>
                      </a:r>
                      <a:r>
                        <a:rPr lang="en-US" b="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National Lectures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43860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11 </a:t>
                      </a: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Regional Lectures </a:t>
                      </a:r>
                      <a:endParaRPr lang="en-US" b="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4 </a:t>
                      </a:r>
                      <a:r>
                        <a:rPr lang="en-US" b="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Peer Reviewed Articles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10 </a:t>
                      </a:r>
                      <a:r>
                        <a:rPr lang="en-US" b="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Reviewed Publications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3217833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b="1" i="1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Various lectures to Medical Schools, RUHS EM and PA Lecture Series, EM Clubs, EMS; Presentations to Riverside Co. Board of Supervisors.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  <a:highlight>
                          <a:srgbClr val="8A8C91"/>
                        </a:highlight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  <a:highlight>
                          <a:srgbClr val="8A8C91"/>
                        </a:highlight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84153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80348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0BC6E-B284-AD78-2C60-DDA20DBBD4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787" y="1050588"/>
            <a:ext cx="7538937" cy="2509736"/>
          </a:xfrm>
        </p:spPr>
        <p:txBody>
          <a:bodyPr>
            <a:normAutofit/>
          </a:bodyPr>
          <a:lstStyle/>
          <a:p>
            <a:r>
              <a:rPr lang="en-US" b="1" dirty="0">
                <a:latin typeface="Arial Narrow" panose="020B0606020202030204" pitchFamily="34" charset="0"/>
              </a:rPr>
              <a:t>DIVISION OF </a:t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en-US" b="1" dirty="0">
                <a:latin typeface="Arial Narrow" panose="020B0606020202030204" pitchFamily="34" charset="0"/>
              </a:rPr>
              <a:t>EMERGENCY MEDICINE ADVANCED ULTRASONOGRAPHY FELLOWSHIP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9E526A-6D85-A283-119F-641CB238B4C5}"/>
              </a:ext>
            </a:extLst>
          </p:cNvPr>
          <p:cNvSpPr txBox="1"/>
          <p:nvPr/>
        </p:nvSpPr>
        <p:spPr>
          <a:xfrm rot="19650691">
            <a:off x="2424901" y="542757"/>
            <a:ext cx="12230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 Narrow" panose="020B0606020202030204" pitchFamily="34" charset="0"/>
              </a:rPr>
              <a:t>NEW</a:t>
            </a:r>
            <a:r>
              <a:rPr lang="en-US" sz="6000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193408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B3EF0-BE90-997E-730F-2FAD88FB2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7071" y="350195"/>
            <a:ext cx="4074607" cy="642025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  <a:latin typeface="Arial Narrow" panose="020B0606020202030204" pitchFamily="34" charset="0"/>
              </a:rPr>
              <a:t>ACCREDITATION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524657-2AFD-12FD-0F40-0C152F740D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7352" y="999702"/>
            <a:ext cx="7315200" cy="967904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 Narrow" panose="020B0606020202030204" pitchFamily="34" charset="0"/>
              </a:rPr>
              <a:t>Accredited by the Emergency Ultrasound Fellowship Accreditation Council (EUFAC)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E9D635-FA7E-18E5-6D59-5BFFA553613E}"/>
              </a:ext>
            </a:extLst>
          </p:cNvPr>
          <p:cNvSpPr txBox="1"/>
          <p:nvPr/>
        </p:nvSpPr>
        <p:spPr>
          <a:xfrm>
            <a:off x="1266092" y="1984443"/>
            <a:ext cx="7235883" cy="3779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002060"/>
                </a:solidFill>
                <a:latin typeface="Arial Narrow" panose="020B0606020202030204" pitchFamily="34" charset="0"/>
              </a:rPr>
              <a:t>Program Director – Korbin H. Haycock, MD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002060"/>
                </a:solidFill>
                <a:latin typeface="Arial Narrow" panose="020B0606020202030204" pitchFamily="34" charset="0"/>
              </a:rPr>
              <a:t>Program Coordinator – Annette Martinez-Lievanos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002060"/>
                </a:solidFill>
                <a:latin typeface="Arial Narrow" panose="020B0606020202030204" pitchFamily="34" charset="0"/>
              </a:rPr>
              <a:t>Approved by RUHS 2023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002060"/>
                </a:solidFill>
                <a:latin typeface="Arial Narrow" panose="020B0606020202030204" pitchFamily="34" charset="0"/>
              </a:rPr>
              <a:t>EUFAC accreditation was received March 1, 2023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002060"/>
                </a:solidFill>
                <a:latin typeface="Arial Narrow" panose="020B0606020202030204" pitchFamily="34" charset="0"/>
              </a:rPr>
              <a:t>Joining MATCH June 2023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002060"/>
                </a:solidFill>
                <a:latin typeface="Arial Narrow" panose="020B0606020202030204" pitchFamily="34" charset="0"/>
              </a:rPr>
              <a:t>Interviews start August 2023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002060"/>
                </a:solidFill>
                <a:latin typeface="Arial Narrow" panose="020B0606020202030204" pitchFamily="34" charset="0"/>
              </a:rPr>
              <a:t>First class start date tent. on July 1, 2024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002060"/>
                </a:solidFill>
                <a:latin typeface="Arial Narrow" panose="020B0606020202030204" pitchFamily="34" charset="0"/>
              </a:rPr>
              <a:t>1- 2 Fellows per year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002060"/>
                </a:solidFill>
                <a:latin typeface="Arial Narrow" panose="020B0606020202030204" pitchFamily="34" charset="0"/>
              </a:rPr>
              <a:t>Excellent EM Resident recruiting tool </a:t>
            </a:r>
            <a:r>
              <a:rPr lang="en-US" sz="1200" b="1" i="1" dirty="0">
                <a:solidFill>
                  <a:srgbClr val="002060"/>
                </a:solidFill>
                <a:latin typeface="Arial Narrow" panose="020B0606020202030204" pitchFamily="34" charset="0"/>
              </a:rPr>
              <a:t>(Allows a great opportunity to fill residency program)</a:t>
            </a:r>
          </a:p>
        </p:txBody>
      </p:sp>
    </p:spTree>
    <p:extLst>
      <p:ext uri="{BB962C8B-B14F-4D97-AF65-F5344CB8AC3E}">
        <p14:creationId xmlns:p14="http://schemas.microsoft.com/office/powerpoint/2010/main" val="26229198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C8DF4-FE56-0C2F-62AB-C046B5ED8C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20630" y="1974714"/>
            <a:ext cx="5525311" cy="1361874"/>
          </a:xfrm>
        </p:spPr>
        <p:txBody>
          <a:bodyPr>
            <a:normAutofit/>
          </a:bodyPr>
          <a:lstStyle/>
          <a:p>
            <a:r>
              <a:rPr lang="en-US" b="1" dirty="0">
                <a:latin typeface="Arial Narrow" panose="020B0606020202030204" pitchFamily="34" charset="0"/>
              </a:rPr>
              <a:t>DIVISION OF </a:t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en-US" b="1" dirty="0">
                <a:latin typeface="Arial Narrow" panose="020B0606020202030204" pitchFamily="34" charset="0"/>
              </a:rPr>
              <a:t>EM PA/NP FELLOWSHIP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A8856F-6E5E-7E1C-9CF1-B145C8B18856}"/>
              </a:ext>
            </a:extLst>
          </p:cNvPr>
          <p:cNvSpPr txBox="1"/>
          <p:nvPr/>
        </p:nvSpPr>
        <p:spPr>
          <a:xfrm>
            <a:off x="5359941" y="6220997"/>
            <a:ext cx="34241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https://www.ruem.org/pa-fellows</a:t>
            </a:r>
          </a:p>
        </p:txBody>
      </p:sp>
    </p:spTree>
    <p:extLst>
      <p:ext uri="{BB962C8B-B14F-4D97-AF65-F5344CB8AC3E}">
        <p14:creationId xmlns:p14="http://schemas.microsoft.com/office/powerpoint/2010/main" val="41859400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C4385-18AC-083F-5FBE-34FC412AB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1527" y="408560"/>
            <a:ext cx="4212077" cy="642026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2060"/>
                </a:solidFill>
                <a:latin typeface="Arial Narrow" panose="020B0606020202030204" pitchFamily="34" charset="0"/>
              </a:rPr>
              <a:t>PROGRAM DETAILS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E491D-88D6-44BB-324A-254F9CB3DE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1050586"/>
            <a:ext cx="7431932" cy="4912469"/>
          </a:xfrm>
        </p:spPr>
        <p:txBody>
          <a:bodyPr>
            <a:normAutofit fontScale="92500" lnSpcReduction="20000"/>
          </a:bodyPr>
          <a:lstStyle/>
          <a:p>
            <a:pPr algn="l" fontAlgn="base"/>
            <a:endParaRPr lang="en-US" sz="2400" b="0" i="0" u="none" strike="noStrike" dirty="0">
              <a:solidFill>
                <a:srgbClr val="002060"/>
              </a:solidFill>
              <a:effectLst/>
              <a:latin typeface="Arial Narrow" panose="020B0606020202030204" pitchFamily="34" charset="0"/>
            </a:endParaRPr>
          </a:p>
          <a:p>
            <a:pPr algn="l" fontAlgn="base"/>
            <a:r>
              <a:rPr lang="en-US" sz="2400" b="0" i="0" u="none" strike="noStrike" dirty="0">
                <a:solidFill>
                  <a:srgbClr val="002060"/>
                </a:solidFill>
                <a:effectLst/>
                <a:latin typeface="Arial Narrow" panose="020B0606020202030204" pitchFamily="34" charset="0"/>
              </a:rPr>
              <a:t>This is a 12.5 month fellowship post-graduate training focused on Emergency Medicine with emphasis on safely managing ESI levels </a:t>
            </a:r>
          </a:p>
          <a:p>
            <a:pPr algn="l" fontAlgn="base"/>
            <a:r>
              <a:rPr lang="en-US" sz="2400" b="0" i="0" u="none" strike="noStrike" dirty="0">
                <a:solidFill>
                  <a:srgbClr val="002060"/>
                </a:solidFill>
                <a:effectLst/>
                <a:latin typeface="Arial Narrow" panose="020B0606020202030204" pitchFamily="34" charset="0"/>
              </a:rPr>
              <a:t>II-V, efficiency, and quality charting</a:t>
            </a:r>
            <a:r>
              <a:rPr lang="en-US" sz="2400" b="0" i="0" dirty="0">
                <a:solidFill>
                  <a:srgbClr val="002060"/>
                </a:solidFill>
                <a:effectLst/>
                <a:latin typeface="Arial Narrow" panose="020B0606020202030204" pitchFamily="34" charset="0"/>
              </a:rPr>
              <a:t>​</a:t>
            </a:r>
            <a:endParaRPr lang="en-US" sz="4000" b="0" i="0" dirty="0">
              <a:solidFill>
                <a:srgbClr val="002060"/>
              </a:solidFill>
              <a:effectLst/>
              <a:latin typeface="Arial Narrow" panose="020B0606020202030204" pitchFamily="34" charset="0"/>
            </a:endParaRPr>
          </a:p>
          <a:p>
            <a:pPr algn="l" rtl="0" fontAlgn="base"/>
            <a:r>
              <a:rPr lang="en-US" sz="2400" b="0" i="0" u="none" strike="noStrike" dirty="0">
                <a:solidFill>
                  <a:srgbClr val="002060"/>
                </a:solidFill>
                <a:effectLst/>
                <a:latin typeface="Arial Narrow" panose="020B0606020202030204" pitchFamily="34" charset="0"/>
              </a:rPr>
              <a:t>.</a:t>
            </a:r>
            <a:endParaRPr lang="en-US" sz="4000" b="0" i="0" dirty="0">
              <a:solidFill>
                <a:srgbClr val="002060"/>
              </a:solidFill>
              <a:effectLst/>
              <a:latin typeface="Arial Narrow" panose="020B0606020202030204" pitchFamily="34" charset="0"/>
            </a:endParaRPr>
          </a:p>
          <a:p>
            <a:pPr marL="342900" indent="-342900" algn="l" rtl="0" fontAlgn="base">
              <a:buFont typeface="Wingdings" panose="05000000000000000000" pitchFamily="2" charset="2"/>
              <a:buChar char="v"/>
            </a:pPr>
            <a:r>
              <a:rPr lang="en-US" sz="2400" b="0" i="0" u="none" strike="noStrike" dirty="0">
                <a:solidFill>
                  <a:srgbClr val="002060"/>
                </a:solidFill>
                <a:effectLst/>
                <a:latin typeface="Arial Narrow" panose="020B0606020202030204" pitchFamily="34" charset="0"/>
              </a:rPr>
              <a:t>RUHS has had 26 fellows graduate from program to date</a:t>
            </a:r>
            <a:r>
              <a:rPr lang="en-US" sz="2400" b="0" i="0" dirty="0">
                <a:solidFill>
                  <a:srgbClr val="002060"/>
                </a:solidFill>
                <a:effectLst/>
                <a:latin typeface="Arial Narrow" panose="020B0606020202030204" pitchFamily="34" charset="0"/>
              </a:rPr>
              <a:t>​</a:t>
            </a:r>
            <a:endParaRPr lang="en-US" sz="4000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342900" indent="-342900" algn="l" rtl="0" fontAlgn="base">
              <a:buFont typeface="Wingdings" panose="05000000000000000000" pitchFamily="2" charset="2"/>
              <a:buChar char="v"/>
            </a:pPr>
            <a:r>
              <a:rPr lang="en-US" sz="2400" b="0" i="0" u="none" strike="noStrike" dirty="0">
                <a:solidFill>
                  <a:srgbClr val="002060"/>
                </a:solidFill>
                <a:effectLst/>
                <a:latin typeface="Arial Narrow" panose="020B0606020202030204" pitchFamily="34" charset="0"/>
              </a:rPr>
              <a:t>Fellows rotate on the fo</a:t>
            </a:r>
            <a:r>
              <a:rPr lang="en-US" sz="2400" dirty="0">
                <a:solidFill>
                  <a:srgbClr val="002060"/>
                </a:solidFill>
                <a:latin typeface="Arial Narrow" panose="020B0606020202030204" pitchFamily="34" charset="0"/>
              </a:rPr>
              <a:t>llowing services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  <a:latin typeface="Arial Narrow" panose="020B0606020202030204" pitchFamily="34" charset="0"/>
              </a:rPr>
              <a:t> </a:t>
            </a:r>
          </a:p>
          <a:p>
            <a:pPr marL="800100" lvl="1" indent="-342900" algn="l" fontAlgn="base">
              <a:buFont typeface="Wingdings" panose="05000000000000000000" pitchFamily="2" charset="2"/>
              <a:buChar char="v"/>
            </a:pPr>
            <a:r>
              <a:rPr lang="en-US" sz="1900" b="0" i="0" u="none" strike="noStrike" dirty="0">
                <a:solidFill>
                  <a:srgbClr val="002060"/>
                </a:solidFill>
                <a:effectLst/>
                <a:latin typeface="Arial Narrow" panose="020B0606020202030204" pitchFamily="34" charset="0"/>
              </a:rPr>
              <a:t>Emergency Medicine 11 months</a:t>
            </a:r>
          </a:p>
          <a:p>
            <a:pPr marL="800100" lvl="1" indent="-342900" algn="l" fontAlgn="base">
              <a:buFont typeface="Wingdings" panose="05000000000000000000" pitchFamily="2" charset="2"/>
              <a:buChar char="v"/>
            </a:pPr>
            <a:r>
              <a:rPr lang="en-US" sz="1900" b="0" i="0" u="none" strike="noStrike" dirty="0">
                <a:solidFill>
                  <a:srgbClr val="002060"/>
                </a:solidFill>
                <a:effectLst/>
                <a:latin typeface="Arial Narrow" panose="020B0606020202030204" pitchFamily="34" charset="0"/>
              </a:rPr>
              <a:t>Internal Medicine for 2 weeks</a:t>
            </a:r>
          </a:p>
          <a:p>
            <a:pPr marL="800100" lvl="1" indent="-342900" algn="l" fontAlgn="base">
              <a:buFont typeface="Wingdings" panose="05000000000000000000" pitchFamily="2" charset="2"/>
              <a:buChar char="v"/>
            </a:pPr>
            <a:r>
              <a:rPr lang="en-US" sz="1900" b="0" i="0" u="none" strike="noStrike" dirty="0">
                <a:solidFill>
                  <a:srgbClr val="002060"/>
                </a:solidFill>
                <a:effectLst/>
                <a:latin typeface="Arial Narrow" panose="020B0606020202030204" pitchFamily="34" charset="0"/>
              </a:rPr>
              <a:t>Intensive Care Unit 2 weeks</a:t>
            </a:r>
          </a:p>
          <a:p>
            <a:pPr marL="800100" lvl="1" indent="-342900" algn="l" fontAlgn="base">
              <a:buFont typeface="Wingdings" panose="05000000000000000000" pitchFamily="2" charset="2"/>
              <a:buChar char="v"/>
            </a:pPr>
            <a:r>
              <a:rPr lang="en-US" sz="1900" b="0" i="0" u="none" strike="noStrike" dirty="0">
                <a:solidFill>
                  <a:srgbClr val="002060"/>
                </a:solidFill>
                <a:effectLst/>
                <a:latin typeface="Arial Narrow" panose="020B0606020202030204" pitchFamily="34" charset="0"/>
              </a:rPr>
              <a:t>Corrections</a:t>
            </a:r>
            <a:r>
              <a:rPr lang="en-US" sz="1900" b="0" i="0" dirty="0">
                <a:solidFill>
                  <a:srgbClr val="002060"/>
                </a:solidFill>
                <a:effectLst/>
                <a:latin typeface="Arial Narrow" panose="020B0606020202030204" pitchFamily="34" charset="0"/>
              </a:rPr>
              <a:t>​ 1 week</a:t>
            </a:r>
          </a:p>
          <a:p>
            <a:pPr marL="800100" lvl="1" indent="-342900" algn="l" fontAlgn="base">
              <a:buFont typeface="Wingdings" panose="05000000000000000000" pitchFamily="2" charset="2"/>
              <a:buChar char="v"/>
            </a:pPr>
            <a:r>
              <a:rPr lang="en-US" sz="1900" b="0" i="0" dirty="0">
                <a:solidFill>
                  <a:srgbClr val="002060"/>
                </a:solidFill>
                <a:effectLst/>
                <a:latin typeface="Arial Narrow" panose="020B0606020202030204" pitchFamily="34" charset="0"/>
              </a:rPr>
              <a:t>Elective options </a:t>
            </a:r>
            <a:r>
              <a:rPr lang="en-US" sz="1900" b="0" i="0" dirty="0" err="1">
                <a:solidFill>
                  <a:srgbClr val="002060"/>
                </a:solidFill>
                <a:effectLst/>
                <a:latin typeface="Arial Narrow" panose="020B0606020202030204" pitchFamily="34" charset="0"/>
              </a:rPr>
              <a:t>Opthalmology</a:t>
            </a:r>
            <a:r>
              <a:rPr lang="en-US" sz="1900" b="0" i="0" dirty="0">
                <a:solidFill>
                  <a:srgbClr val="002060"/>
                </a:solidFill>
                <a:effectLst/>
                <a:latin typeface="Arial Narrow" panose="020B0606020202030204" pitchFamily="34" charset="0"/>
              </a:rPr>
              <a:t>, </a:t>
            </a:r>
            <a:r>
              <a:rPr lang="en-US" sz="1900" b="0" i="0" dirty="0" err="1">
                <a:solidFill>
                  <a:srgbClr val="002060"/>
                </a:solidFill>
                <a:effectLst/>
                <a:latin typeface="Arial Narrow" panose="020B0606020202030204" pitchFamily="34" charset="0"/>
              </a:rPr>
              <a:t>Orthopaedic</a:t>
            </a:r>
            <a:r>
              <a:rPr lang="en-US" sz="1900" dirty="0">
                <a:solidFill>
                  <a:srgbClr val="002060"/>
                </a:solidFill>
                <a:latin typeface="Arial Narrow" panose="020B0606020202030204" pitchFamily="34" charset="0"/>
              </a:rPr>
              <a:t>, Anesthesia, and may repeat ICU</a:t>
            </a:r>
            <a:endParaRPr lang="en-US" sz="1900" b="0" i="0" dirty="0">
              <a:solidFill>
                <a:srgbClr val="002060"/>
              </a:solidFill>
              <a:effectLst/>
              <a:latin typeface="Arial Narrow" panose="020B0606020202030204" pitchFamily="34" charset="0"/>
            </a:endParaRPr>
          </a:p>
          <a:p>
            <a:pPr marL="457200" indent="-457200" algn="l" rtl="0" fontAlgn="base">
              <a:buFont typeface="Wingdings" panose="05000000000000000000" pitchFamily="2" charset="2"/>
              <a:buChar char="v"/>
            </a:pPr>
            <a:r>
              <a:rPr lang="en-US" sz="2400" b="0" i="0" u="none" strike="noStrike" dirty="0">
                <a:solidFill>
                  <a:srgbClr val="002060"/>
                </a:solidFill>
                <a:effectLst/>
                <a:latin typeface="Arial Narrow" panose="020B0606020202030204" pitchFamily="34" charset="0"/>
              </a:rPr>
              <a:t>Fellows attend weekly lectures and attend monthly US training</a:t>
            </a:r>
            <a:r>
              <a:rPr lang="en-US" sz="2400" b="0" i="0" dirty="0">
                <a:solidFill>
                  <a:srgbClr val="002060"/>
                </a:solidFill>
                <a:effectLst/>
                <a:latin typeface="Arial Narrow" panose="020B0606020202030204" pitchFamily="34" charset="0"/>
              </a:rPr>
              <a:t>​ by Dr. Haycock</a:t>
            </a:r>
            <a:endParaRPr lang="en-US" sz="4000" b="0" i="0" dirty="0">
              <a:solidFill>
                <a:srgbClr val="002060"/>
              </a:solidFill>
              <a:effectLst/>
              <a:latin typeface="Arial Narrow" panose="020B0606020202030204" pitchFamily="34" charset="0"/>
            </a:endParaRPr>
          </a:p>
          <a:p>
            <a:pPr marL="457200" indent="-457200" algn="l" rtl="0" fontAlgn="base"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rgbClr val="002060"/>
                </a:solidFill>
                <a:latin typeface="Arial Narrow" panose="020B0606020202030204" pitchFamily="34" charset="0"/>
              </a:rPr>
              <a:t>A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  <a:latin typeface="Arial Narrow" panose="020B0606020202030204" pitchFamily="34" charset="0"/>
              </a:rPr>
              <a:t>fter graduation</a:t>
            </a:r>
            <a:r>
              <a:rPr lang="en-US" sz="2400" b="0" i="0" dirty="0">
                <a:solidFill>
                  <a:srgbClr val="002060"/>
                </a:solidFill>
                <a:effectLst/>
                <a:latin typeface="Arial Narrow" panose="020B0606020202030204" pitchFamily="34" charset="0"/>
              </a:rPr>
              <a:t>​ </a:t>
            </a:r>
          </a:p>
          <a:p>
            <a:pPr marL="914400" lvl="1" indent="-457200" algn="l" fontAlgn="base">
              <a:buFont typeface="Wingdings" panose="05000000000000000000" pitchFamily="2" charset="2"/>
              <a:buChar char="v"/>
            </a:pPr>
            <a:r>
              <a:rPr lang="en-US" sz="2000" b="0" i="0" dirty="0">
                <a:solidFill>
                  <a:srgbClr val="002060"/>
                </a:solidFill>
                <a:effectLst/>
                <a:latin typeface="Arial Narrow" panose="020B0606020202030204" pitchFamily="34" charset="0"/>
              </a:rPr>
              <a:t>They become Staff PAs at RUHS or at a local hospital/institution</a:t>
            </a:r>
          </a:p>
          <a:p>
            <a:pPr algn="l" rtl="0" fontAlgn="base"/>
            <a:endParaRPr lang="en-US" sz="2400" b="0" i="0" dirty="0">
              <a:solidFill>
                <a:srgbClr val="002060"/>
              </a:solidFill>
              <a:effectLst/>
              <a:latin typeface="Arial Narrow" panose="020B0606020202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9068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B88974A-7528-A6AC-5923-462F1E26C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635379" y="4242562"/>
            <a:ext cx="843128" cy="995105"/>
          </a:xfrm>
          <a:prstGeom prst="line">
            <a:avLst/>
          </a:prstGeom>
          <a:ln w="158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466A5381-C5C5-4929-819D-58E93DD737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935359" y="2763539"/>
            <a:ext cx="0" cy="160897"/>
          </a:xfrm>
          <a:prstGeom prst="line">
            <a:avLst/>
          </a:prstGeom>
          <a:ln w="158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32F3A4D7-B84F-42D6-A659-74286E20AF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052925" y="2757918"/>
            <a:ext cx="760" cy="131397"/>
          </a:xfrm>
          <a:prstGeom prst="line">
            <a:avLst/>
          </a:prstGeom>
          <a:ln w="158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21A1A5B2-BDF8-4C24-8AF8-C28C03D46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591768" y="4235411"/>
            <a:ext cx="6649" cy="624924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AB784302-7954-4871-A66D-7F70FFD346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6704008" y="2590538"/>
            <a:ext cx="0" cy="99082"/>
          </a:xfrm>
          <a:prstGeom prst="line">
            <a:avLst/>
          </a:prstGeom>
          <a:ln w="158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F3CC1BD9-74A7-4241-AB01-433AF19DE9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8331810" y="3044239"/>
            <a:ext cx="0" cy="181734"/>
          </a:xfrm>
          <a:prstGeom prst="line">
            <a:avLst/>
          </a:prstGeom>
          <a:ln w="158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C918219C-ED8A-41E2-A454-104913D38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228256" y="3796004"/>
            <a:ext cx="0" cy="175749"/>
          </a:xfrm>
          <a:prstGeom prst="line">
            <a:avLst/>
          </a:prstGeom>
          <a:ln w="158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B8E21438-ACE0-4CD2-8E73-C228CB6D61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22666" y="2028100"/>
            <a:ext cx="0" cy="559457"/>
          </a:xfrm>
          <a:prstGeom prst="line">
            <a:avLst/>
          </a:prstGeom>
          <a:ln w="31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FCD738FB-F9A6-466C-BE09-07B3386B1F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721334" y="2041699"/>
            <a:ext cx="8126" cy="545858"/>
          </a:xfrm>
          <a:prstGeom prst="line">
            <a:avLst/>
          </a:prstGeom>
          <a:ln w="31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67799EAF-F8D9-4832-85BE-85588AE221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5113907" y="1504406"/>
            <a:ext cx="228697" cy="0"/>
          </a:xfrm>
          <a:prstGeom prst="line">
            <a:avLst/>
          </a:prstGeom>
          <a:ln w="31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66934" y="196962"/>
            <a:ext cx="6052734" cy="691016"/>
          </a:xfrm>
        </p:spPr>
        <p:txBody>
          <a:bodyPr vert="horz" lIns="0" tIns="0" rIns="0" bIns="0" rtlCol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2400" b="1" spc="-113" dirty="0">
                <a:solidFill>
                  <a:srgbClr val="002060"/>
                </a:solidFill>
                <a:latin typeface="Arial Narrow" panose="020B0606020202030204" pitchFamily="34" charset="0"/>
              </a:rPr>
              <a:t>DEPARTMENT OF EMERGENCY MEDICINE</a:t>
            </a:r>
            <a:br>
              <a:rPr lang="en-US" sz="2400" b="1" spc="-113" dirty="0">
                <a:solidFill>
                  <a:srgbClr val="002060"/>
                </a:solidFill>
                <a:latin typeface="Arial Narrow" panose="020B0606020202030204" pitchFamily="34" charset="0"/>
              </a:rPr>
            </a:br>
            <a:r>
              <a:rPr lang="en-US" sz="2400" b="1" spc="-113" dirty="0">
                <a:solidFill>
                  <a:srgbClr val="002060"/>
                </a:solidFill>
                <a:latin typeface="Arial Narrow" panose="020B0606020202030204" pitchFamily="34" charset="0"/>
              </a:rPr>
              <a:t>Provider Organizational Chart</a:t>
            </a:r>
          </a:p>
        </p:txBody>
      </p:sp>
      <p:sp>
        <p:nvSpPr>
          <p:cNvPr id="19" name="Rectangle 18" descr="Hierarchy Level 1">
            <a:extLst>
              <a:ext uri="{FF2B5EF4-FFF2-40B4-BE49-F238E27FC236}">
                <a16:creationId xmlns:a16="http://schemas.microsoft.com/office/drawing/2014/main" id="{21C604EF-32A3-42D7-8586-5D643B7D12C1}"/>
              </a:ext>
            </a:extLst>
          </p:cNvPr>
          <p:cNvSpPr/>
          <p:nvPr/>
        </p:nvSpPr>
        <p:spPr>
          <a:xfrm>
            <a:off x="3421819" y="917048"/>
            <a:ext cx="3843740" cy="319073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/>
            <a:lightRig rig="flat" dir="t"/>
          </a:scene3d>
          <a:sp3d prstMaterial="dkEdge"/>
        </p:spPr>
        <p:style>
          <a:lnRef idx="0">
            <a:scrgbClr r="0" g="0" b="0"/>
          </a:lnRef>
          <a:fillRef idx="2">
            <a:scrgbClr r="0" g="0" b="0"/>
          </a:fillRef>
          <a:effectRef idx="1">
            <a:scrgbClr r="0" g="0" b="0"/>
          </a:effectRef>
          <a:fontRef idx="minor">
            <a:schemeClr val="dk1"/>
          </a:fontRef>
        </p:style>
        <p:txBody>
          <a:bodyPr spcFirstLastPara="0" vert="horz" wrap="square" lIns="6191" tIns="6191" rIns="6191" bIns="6191" numCol="1" spcCol="1270" anchor="ctr" anchorCtr="0">
            <a:noAutofit/>
          </a:bodyPr>
          <a:lstStyle/>
          <a:p>
            <a:pPr algn="ctr" defTabSz="433388">
              <a:spcBef>
                <a:spcPct val="0"/>
              </a:spcBef>
            </a:pPr>
            <a:r>
              <a:rPr lang="en-US" sz="1200" b="1" dirty="0">
                <a:solidFill>
                  <a:schemeClr val="bg1"/>
                </a:solidFill>
                <a:latin typeface="+mj-lt"/>
              </a:rPr>
              <a:t>Michael K. Mesisca, DO, M.S., C.C.H.P.-P.</a:t>
            </a:r>
            <a:br>
              <a:rPr lang="en-US" sz="975" dirty="0">
                <a:solidFill>
                  <a:schemeClr val="bg1"/>
                </a:solidFill>
                <a:latin typeface="+mj-lt"/>
              </a:rPr>
            </a:br>
            <a:r>
              <a:rPr lang="en-US" sz="975" dirty="0">
                <a:solidFill>
                  <a:schemeClr val="bg1"/>
                </a:solidFill>
              </a:rPr>
              <a:t>Chair/Medical Director/Chief Medical Officer</a:t>
            </a:r>
          </a:p>
        </p:txBody>
      </p:sp>
      <p:sp>
        <p:nvSpPr>
          <p:cNvPr id="32" name="Rectangle 31" descr="Hierarchy Sub Level">
            <a:extLst>
              <a:ext uri="{FF2B5EF4-FFF2-40B4-BE49-F238E27FC236}">
                <a16:creationId xmlns:a16="http://schemas.microsoft.com/office/drawing/2014/main" id="{05E740D1-0BDB-44A7-8B44-8DBC24EE1D85}"/>
              </a:ext>
            </a:extLst>
          </p:cNvPr>
          <p:cNvSpPr/>
          <p:nvPr/>
        </p:nvSpPr>
        <p:spPr>
          <a:xfrm>
            <a:off x="4246194" y="1344869"/>
            <a:ext cx="898865" cy="319073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6191" tIns="6191" rIns="6191" bIns="6191" numCol="1" spcCol="1270" anchor="ctr" anchorCtr="0">
            <a:noAutofit/>
          </a:bodyPr>
          <a:lstStyle/>
          <a:p>
            <a:pPr algn="ctr" defTabSz="43338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825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Sheranda</a:t>
            </a:r>
            <a:r>
              <a:rPr lang="en-US" sz="825" b="1" dirty="0">
                <a:solidFill>
                  <a:schemeClr val="bg1"/>
                </a:solidFill>
                <a:latin typeface="Arial Narrow" panose="020B0606020202030204" pitchFamily="34" charset="0"/>
              </a:rPr>
              <a:t> McGee</a:t>
            </a:r>
            <a:br>
              <a:rPr lang="en-US" sz="825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en-US" sz="825" dirty="0">
                <a:solidFill>
                  <a:schemeClr val="bg1"/>
                </a:solidFill>
                <a:latin typeface="Arial Narrow" panose="020B0606020202030204" pitchFamily="34" charset="0"/>
              </a:rPr>
              <a:t>Executive Assistant</a:t>
            </a:r>
          </a:p>
        </p:txBody>
      </p:sp>
      <p:sp>
        <p:nvSpPr>
          <p:cNvPr id="20" name="Rectangle 19" descr="Hierarchy Level 2 Item 1">
            <a:extLst>
              <a:ext uri="{FF2B5EF4-FFF2-40B4-BE49-F238E27FC236}">
                <a16:creationId xmlns:a16="http://schemas.microsoft.com/office/drawing/2014/main" id="{E27E376D-AE9F-46B0-AA66-A3D22FC5623A}"/>
              </a:ext>
            </a:extLst>
          </p:cNvPr>
          <p:cNvSpPr/>
          <p:nvPr/>
        </p:nvSpPr>
        <p:spPr>
          <a:xfrm>
            <a:off x="429533" y="2141685"/>
            <a:ext cx="891000" cy="448853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54000" tIns="81000" rIns="54000" bIns="0" numCol="1" spcCol="1270" anchor="t" anchorCtr="0">
            <a:noAutofit/>
          </a:bodyPr>
          <a:lstStyle/>
          <a:p>
            <a:pPr algn="ctr" defTabSz="433388">
              <a:spcBef>
                <a:spcPct val="0"/>
              </a:spcBef>
            </a:pPr>
            <a:r>
              <a:rPr lang="en-US" sz="975" b="1" dirty="0">
                <a:solidFill>
                  <a:schemeClr val="bg1"/>
                </a:solidFill>
                <a:latin typeface="Arial Narrow" panose="020B0606020202030204" pitchFamily="34" charset="0"/>
              </a:rPr>
              <a:t>PHYSICIAN</a:t>
            </a:r>
          </a:p>
          <a:p>
            <a:pPr algn="ctr" defTabSz="433388">
              <a:spcBef>
                <a:spcPct val="0"/>
              </a:spcBef>
            </a:pPr>
            <a:r>
              <a:rPr lang="en-US" sz="975" b="1" dirty="0">
                <a:solidFill>
                  <a:schemeClr val="bg1"/>
                </a:solidFill>
                <a:latin typeface="Arial Narrow" panose="020B0606020202030204" pitchFamily="34" charset="0"/>
              </a:rPr>
              <a:t>GROUP</a:t>
            </a:r>
            <a:endParaRPr lang="en-US" sz="975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1" name="Rectangle 20" descr="Hierarchy Level 3 Item 1">
            <a:extLst>
              <a:ext uri="{FF2B5EF4-FFF2-40B4-BE49-F238E27FC236}">
                <a16:creationId xmlns:a16="http://schemas.microsoft.com/office/drawing/2014/main" id="{15CEA15C-8C59-4D2F-8040-B72EEAE6FB4A}"/>
              </a:ext>
            </a:extLst>
          </p:cNvPr>
          <p:cNvSpPr/>
          <p:nvPr/>
        </p:nvSpPr>
        <p:spPr>
          <a:xfrm>
            <a:off x="354668" y="2711401"/>
            <a:ext cx="1204738" cy="311471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54000" tIns="81000" rIns="54000" bIns="0" numCol="1" spcCol="1270" anchor="t" anchorCtr="0">
            <a:noAutofit/>
          </a:bodyPr>
          <a:lstStyle/>
          <a:p>
            <a:pPr algn="ctr" defTabSz="43338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825" b="1" dirty="0">
                <a:solidFill>
                  <a:srgbClr val="002060"/>
                </a:solidFill>
                <a:latin typeface="Arial Narrow" panose="020B0606020202030204" pitchFamily="34" charset="0"/>
              </a:rPr>
              <a:t>PARTNERS / ATTENDINGS</a:t>
            </a:r>
            <a:endParaRPr lang="en-US" sz="825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22" name="Rectangle 21" descr="Hierarchy Level 2 Item 2">
            <a:extLst>
              <a:ext uri="{FF2B5EF4-FFF2-40B4-BE49-F238E27FC236}">
                <a16:creationId xmlns:a16="http://schemas.microsoft.com/office/drawing/2014/main" id="{FAC2903E-5B1B-456C-94C2-FC7E867D4F53}"/>
              </a:ext>
            </a:extLst>
          </p:cNvPr>
          <p:cNvSpPr/>
          <p:nvPr/>
        </p:nvSpPr>
        <p:spPr>
          <a:xfrm>
            <a:off x="1518201" y="2151885"/>
            <a:ext cx="891000" cy="464763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54000" tIns="81000" rIns="54000" bIns="0" numCol="1" spcCol="1270" anchor="t" anchorCtr="0">
            <a:noAutofit/>
          </a:bodyPr>
          <a:lstStyle/>
          <a:p>
            <a:pPr algn="ctr" defTabSz="433388">
              <a:spcBef>
                <a:spcPct val="0"/>
              </a:spcBef>
            </a:pPr>
            <a:r>
              <a:rPr lang="en-US" sz="975" b="1" dirty="0">
                <a:solidFill>
                  <a:schemeClr val="bg1"/>
                </a:solidFill>
                <a:latin typeface="Arial Narrow" panose="020B0606020202030204" pitchFamily="34" charset="0"/>
              </a:rPr>
              <a:t>SCRIBE PROGRAM</a:t>
            </a:r>
            <a:endParaRPr lang="en-US" sz="975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3" name="Rectangle 22" descr="Hierarchy Level 3 Item 2">
            <a:extLst>
              <a:ext uri="{FF2B5EF4-FFF2-40B4-BE49-F238E27FC236}">
                <a16:creationId xmlns:a16="http://schemas.microsoft.com/office/drawing/2014/main" id="{B1D13964-3BCA-4613-8A6D-5CEC7CC35B3B}"/>
              </a:ext>
            </a:extLst>
          </p:cNvPr>
          <p:cNvSpPr/>
          <p:nvPr/>
        </p:nvSpPr>
        <p:spPr>
          <a:xfrm>
            <a:off x="1299274" y="3167108"/>
            <a:ext cx="881609" cy="301027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54000" tIns="81000" rIns="54000" bIns="0" numCol="1" spcCol="1270" anchor="t" anchorCtr="0">
            <a:noAutofit/>
          </a:bodyPr>
          <a:lstStyle/>
          <a:p>
            <a:pPr algn="ctr" defTabSz="43338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825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Sheranda</a:t>
            </a:r>
            <a:r>
              <a:rPr lang="en-US" sz="825" b="1" dirty="0">
                <a:solidFill>
                  <a:srgbClr val="002060"/>
                </a:solidFill>
                <a:latin typeface="Arial Narrow" panose="020B0606020202030204" pitchFamily="34" charset="0"/>
              </a:rPr>
              <a:t> McGee</a:t>
            </a:r>
            <a:br>
              <a:rPr lang="en-US" sz="975" b="1" dirty="0">
                <a:solidFill>
                  <a:srgbClr val="002060"/>
                </a:solidFill>
                <a:latin typeface="Arial Narrow" panose="020B0606020202030204" pitchFamily="34" charset="0"/>
              </a:rPr>
            </a:br>
            <a:r>
              <a:rPr lang="en-US" sz="700" dirty="0">
                <a:solidFill>
                  <a:srgbClr val="002060"/>
                </a:solidFill>
                <a:latin typeface="Arial Narrow" panose="020B0606020202030204" pitchFamily="34" charset="0"/>
              </a:rPr>
              <a:t>Program Manager</a:t>
            </a:r>
            <a:endParaRPr lang="en-US" sz="975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33" name="Rectangle 32" descr="Hierarchy Level 3 Item 2">
            <a:extLst>
              <a:ext uri="{FF2B5EF4-FFF2-40B4-BE49-F238E27FC236}">
                <a16:creationId xmlns:a16="http://schemas.microsoft.com/office/drawing/2014/main" id="{CACBECA8-5F46-4129-B680-BEB24114797F}"/>
              </a:ext>
            </a:extLst>
          </p:cNvPr>
          <p:cNvSpPr/>
          <p:nvPr/>
        </p:nvSpPr>
        <p:spPr>
          <a:xfrm>
            <a:off x="812070" y="3618830"/>
            <a:ext cx="919146" cy="539315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54000" tIns="81000" rIns="54000" bIns="0" numCol="1" spcCol="1270" anchor="t" anchorCtr="0">
            <a:noAutofit/>
          </a:bodyPr>
          <a:lstStyle/>
          <a:p>
            <a:pPr algn="ctr" defTabSz="433388">
              <a:spcBef>
                <a:spcPct val="0"/>
              </a:spcBef>
            </a:pPr>
            <a:r>
              <a:rPr lang="en-US" sz="600" b="1" dirty="0">
                <a:solidFill>
                  <a:srgbClr val="002060"/>
                </a:solidFill>
                <a:latin typeface="Arial Narrow" panose="020B0606020202030204" pitchFamily="34" charset="0"/>
              </a:rPr>
              <a:t>LEAD SCRIBES</a:t>
            </a:r>
          </a:p>
          <a:p>
            <a:pPr algn="ctr" defTabSz="433388">
              <a:spcBef>
                <a:spcPct val="0"/>
              </a:spcBef>
            </a:pPr>
            <a:r>
              <a:rPr lang="en-US" sz="600" i="1" dirty="0">
                <a:solidFill>
                  <a:srgbClr val="002060"/>
                </a:solidFill>
                <a:latin typeface="Arial Narrow" panose="020B0606020202030204" pitchFamily="34" charset="0"/>
              </a:rPr>
              <a:t>Alyssa </a:t>
            </a:r>
            <a:r>
              <a:rPr lang="en-US" sz="600" i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Cban</a:t>
            </a:r>
            <a:endParaRPr lang="en-US" sz="600" i="1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algn="ctr" defTabSz="433388">
              <a:spcBef>
                <a:spcPct val="0"/>
              </a:spcBef>
            </a:pPr>
            <a:r>
              <a:rPr lang="en-US" sz="600" i="1" dirty="0">
                <a:solidFill>
                  <a:srgbClr val="002060"/>
                </a:solidFill>
                <a:latin typeface="Arial Narrow" panose="020B0606020202030204" pitchFamily="34" charset="0"/>
              </a:rPr>
              <a:t>Melissa Chan</a:t>
            </a:r>
          </a:p>
          <a:p>
            <a:pPr algn="ctr" defTabSz="433388">
              <a:spcBef>
                <a:spcPct val="0"/>
              </a:spcBef>
            </a:pPr>
            <a:r>
              <a:rPr lang="en-US" sz="600" i="1" dirty="0">
                <a:solidFill>
                  <a:srgbClr val="002060"/>
                </a:solidFill>
                <a:latin typeface="Arial Narrow" panose="020B0606020202030204" pitchFamily="34" charset="0"/>
              </a:rPr>
              <a:t>Karla Montes</a:t>
            </a:r>
          </a:p>
          <a:p>
            <a:pPr algn="ctr" defTabSz="433388">
              <a:spcBef>
                <a:spcPct val="0"/>
              </a:spcBef>
            </a:pPr>
            <a:r>
              <a:rPr lang="en-US" sz="600" i="1" dirty="0">
                <a:solidFill>
                  <a:srgbClr val="002060"/>
                </a:solidFill>
                <a:latin typeface="Arial Narrow" panose="020B0606020202030204" pitchFamily="34" charset="0"/>
              </a:rPr>
              <a:t>Alyssa Kumari</a:t>
            </a:r>
          </a:p>
          <a:p>
            <a:pPr algn="ctr" defTabSz="43338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24" name="Rectangle 23" descr="Hierarchy Level 2 Item 3">
            <a:extLst>
              <a:ext uri="{FF2B5EF4-FFF2-40B4-BE49-F238E27FC236}">
                <a16:creationId xmlns:a16="http://schemas.microsoft.com/office/drawing/2014/main" id="{E229E048-A3A7-4692-842F-3C90638B8575}"/>
              </a:ext>
            </a:extLst>
          </p:cNvPr>
          <p:cNvSpPr/>
          <p:nvPr/>
        </p:nvSpPr>
        <p:spPr>
          <a:xfrm>
            <a:off x="2558015" y="2311074"/>
            <a:ext cx="891000" cy="464763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54000" tIns="81000" rIns="54000" bIns="0" numCol="1" spcCol="1270" anchor="t" anchorCtr="0">
            <a:noAutofit/>
          </a:bodyPr>
          <a:lstStyle/>
          <a:p>
            <a:pPr algn="ctr" defTabSz="433388">
              <a:spcBef>
                <a:spcPct val="0"/>
              </a:spcBef>
            </a:pPr>
            <a:r>
              <a:rPr lang="en-US" sz="975" b="1" dirty="0">
                <a:solidFill>
                  <a:schemeClr val="bg1"/>
                </a:solidFill>
                <a:latin typeface="Arial Narrow" panose="020B0606020202030204" pitchFamily="34" charset="0"/>
              </a:rPr>
              <a:t>ADVANCED PROVIDERS</a:t>
            </a:r>
            <a:endParaRPr lang="en-US" sz="975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5" name="Rectangle 24" descr="Hierarchy Level 3 Item 3">
            <a:extLst>
              <a:ext uri="{FF2B5EF4-FFF2-40B4-BE49-F238E27FC236}">
                <a16:creationId xmlns:a16="http://schemas.microsoft.com/office/drawing/2014/main" id="{A02A68C5-2481-443C-9339-71AFFFE8B3C6}"/>
              </a:ext>
            </a:extLst>
          </p:cNvPr>
          <p:cNvSpPr/>
          <p:nvPr/>
        </p:nvSpPr>
        <p:spPr>
          <a:xfrm>
            <a:off x="2388848" y="2924436"/>
            <a:ext cx="1003790" cy="469338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54000" tIns="81000" rIns="54000" bIns="0" numCol="1" spcCol="1270" anchor="t" anchorCtr="0">
            <a:noAutofit/>
          </a:bodyPr>
          <a:lstStyle/>
          <a:p>
            <a:pPr algn="ctr" defTabSz="433388">
              <a:spcBef>
                <a:spcPct val="0"/>
              </a:spcBef>
            </a:pPr>
            <a:r>
              <a:rPr lang="en-US" sz="825" b="1" dirty="0">
                <a:solidFill>
                  <a:srgbClr val="002060"/>
                </a:solidFill>
                <a:latin typeface="Arial Narrow" panose="020B0606020202030204" pitchFamily="34" charset="0"/>
              </a:rPr>
              <a:t>Alyssa Weiner, </a:t>
            </a:r>
            <a:r>
              <a:rPr lang="en-US" sz="825" dirty="0">
                <a:solidFill>
                  <a:srgbClr val="002060"/>
                </a:solidFill>
                <a:latin typeface="Arial Narrow" panose="020B0606020202030204" pitchFamily="34" charset="0"/>
              </a:rPr>
              <a:t>PA-C</a:t>
            </a:r>
          </a:p>
          <a:p>
            <a:pPr algn="ctr" defTabSz="433388">
              <a:spcBef>
                <a:spcPct val="0"/>
              </a:spcBef>
            </a:pPr>
            <a:r>
              <a:rPr lang="en-US" sz="825" b="1" dirty="0">
                <a:solidFill>
                  <a:srgbClr val="002060"/>
                </a:solidFill>
                <a:latin typeface="Arial Narrow" panose="020B0606020202030204" pitchFamily="34" charset="0"/>
              </a:rPr>
              <a:t>Giselle Ludi, </a:t>
            </a:r>
            <a:r>
              <a:rPr lang="en-US" sz="825" dirty="0">
                <a:solidFill>
                  <a:srgbClr val="002060"/>
                </a:solidFill>
                <a:latin typeface="Arial Narrow" panose="020B0606020202030204" pitchFamily="34" charset="0"/>
              </a:rPr>
              <a:t>PA-C</a:t>
            </a:r>
          </a:p>
          <a:p>
            <a:pPr algn="ctr" defTabSz="433388">
              <a:spcBef>
                <a:spcPct val="0"/>
              </a:spcBef>
            </a:pPr>
            <a:r>
              <a:rPr lang="en-US" sz="700" dirty="0">
                <a:solidFill>
                  <a:srgbClr val="002060"/>
                </a:solidFill>
                <a:latin typeface="Arial Narrow" panose="020B0606020202030204" pitchFamily="34" charset="0"/>
              </a:rPr>
              <a:t>Site Leads</a:t>
            </a:r>
            <a:endParaRPr lang="en-US" sz="8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26" name="Rectangle 25" descr="Hierarchy Level 2 Item 4">
            <a:extLst>
              <a:ext uri="{FF2B5EF4-FFF2-40B4-BE49-F238E27FC236}">
                <a16:creationId xmlns:a16="http://schemas.microsoft.com/office/drawing/2014/main" id="{6CC65D6C-DD16-4338-8CA6-BFA0B65035D7}"/>
              </a:ext>
            </a:extLst>
          </p:cNvPr>
          <p:cNvSpPr/>
          <p:nvPr/>
        </p:nvSpPr>
        <p:spPr>
          <a:xfrm>
            <a:off x="4604364" y="2302136"/>
            <a:ext cx="891000" cy="446677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54000" tIns="81000" rIns="54000" bIns="0" numCol="1" spcCol="1270" anchor="t" anchorCtr="0">
            <a:noAutofit/>
          </a:bodyPr>
          <a:lstStyle/>
          <a:p>
            <a:pPr algn="ctr" defTabSz="433388">
              <a:spcBef>
                <a:spcPct val="0"/>
              </a:spcBef>
            </a:pPr>
            <a:r>
              <a:rPr lang="en-US" sz="975" b="1" dirty="0">
                <a:solidFill>
                  <a:schemeClr val="bg1"/>
                </a:solidFill>
                <a:latin typeface="Arial Narrow" panose="020B0606020202030204" pitchFamily="34" charset="0"/>
              </a:rPr>
              <a:t>ACADEMIC PROGRAMS</a:t>
            </a:r>
            <a:endParaRPr lang="en-US" sz="975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7" name="Rectangle 26" descr="Hierarchy Level 3 Item 4">
            <a:extLst>
              <a:ext uri="{FF2B5EF4-FFF2-40B4-BE49-F238E27FC236}">
                <a16:creationId xmlns:a16="http://schemas.microsoft.com/office/drawing/2014/main" id="{0FA8CCAE-6C83-4256-B2BA-18AE94FC1DE0}"/>
              </a:ext>
            </a:extLst>
          </p:cNvPr>
          <p:cNvSpPr/>
          <p:nvPr/>
        </p:nvSpPr>
        <p:spPr>
          <a:xfrm>
            <a:off x="4430641" y="2891838"/>
            <a:ext cx="1204738" cy="410344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54000" tIns="81000" rIns="54000" bIns="0" numCol="1" spcCol="1270" anchor="t" anchorCtr="0">
            <a:noAutofit/>
          </a:bodyPr>
          <a:lstStyle/>
          <a:p>
            <a:pPr algn="ctr" defTabSz="433388">
              <a:spcBef>
                <a:spcPct val="0"/>
              </a:spcBef>
            </a:pPr>
            <a:r>
              <a:rPr lang="en-US" sz="825" b="1" dirty="0">
                <a:solidFill>
                  <a:srgbClr val="002060"/>
                </a:solidFill>
                <a:latin typeface="Arial Narrow" panose="020B0606020202030204" pitchFamily="34" charset="0"/>
              </a:rPr>
              <a:t>Thomas F. </a:t>
            </a:r>
            <a:r>
              <a:rPr lang="en-US" sz="825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Minahan</a:t>
            </a:r>
            <a:r>
              <a:rPr lang="en-US" sz="825" b="1" dirty="0">
                <a:solidFill>
                  <a:srgbClr val="002060"/>
                </a:solidFill>
                <a:latin typeface="Arial Narrow" panose="020B0606020202030204" pitchFamily="34" charset="0"/>
              </a:rPr>
              <a:t>, DO</a:t>
            </a:r>
          </a:p>
          <a:p>
            <a:pPr algn="ctr" defTabSz="43338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700" dirty="0">
                <a:solidFill>
                  <a:srgbClr val="002060"/>
                </a:solidFill>
                <a:latin typeface="Arial Narrow" panose="020B0606020202030204" pitchFamily="34" charset="0"/>
              </a:rPr>
              <a:t>Residency Program Director</a:t>
            </a:r>
          </a:p>
        </p:txBody>
      </p:sp>
      <p:sp>
        <p:nvSpPr>
          <p:cNvPr id="34" name="Rectangle 33" descr="Hierarchy Level 3 Item 4">
            <a:extLst>
              <a:ext uri="{FF2B5EF4-FFF2-40B4-BE49-F238E27FC236}">
                <a16:creationId xmlns:a16="http://schemas.microsoft.com/office/drawing/2014/main" id="{E13E0FEE-D99C-4128-A8A5-2BAB37F5792E}"/>
              </a:ext>
            </a:extLst>
          </p:cNvPr>
          <p:cNvSpPr/>
          <p:nvPr/>
        </p:nvSpPr>
        <p:spPr>
          <a:xfrm>
            <a:off x="2254643" y="4073182"/>
            <a:ext cx="697559" cy="276269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54000" tIns="81000" rIns="54000" bIns="0" numCol="1" spcCol="1270" anchor="t" anchorCtr="0">
            <a:noAutofit/>
          </a:bodyPr>
          <a:lstStyle/>
          <a:p>
            <a:pPr algn="ctr" defTabSz="43338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825" b="1" dirty="0">
                <a:solidFill>
                  <a:schemeClr val="bg1"/>
                </a:solidFill>
                <a:latin typeface="Arial Narrow" panose="020B0606020202030204" pitchFamily="34" charset="0"/>
              </a:rPr>
              <a:t>RESIDENCY</a:t>
            </a:r>
            <a:endParaRPr lang="en-US" sz="825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8" name="Rectangle 27" descr="Hierarchy Level 2 Item 5">
            <a:extLst>
              <a:ext uri="{FF2B5EF4-FFF2-40B4-BE49-F238E27FC236}">
                <a16:creationId xmlns:a16="http://schemas.microsoft.com/office/drawing/2014/main" id="{D9B98AB0-A449-4332-82F4-94318C473B83}"/>
              </a:ext>
            </a:extLst>
          </p:cNvPr>
          <p:cNvSpPr/>
          <p:nvPr/>
        </p:nvSpPr>
        <p:spPr>
          <a:xfrm>
            <a:off x="6201693" y="2109130"/>
            <a:ext cx="949800" cy="469369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54000" tIns="81000" rIns="54000" bIns="0" numCol="1" spcCol="1270" anchor="t" anchorCtr="0">
            <a:noAutofit/>
          </a:bodyPr>
          <a:lstStyle/>
          <a:p>
            <a:pPr algn="ctr" defTabSz="433388">
              <a:spcBef>
                <a:spcPct val="0"/>
              </a:spcBef>
            </a:pPr>
            <a:r>
              <a:rPr lang="en-US" sz="975" b="1" dirty="0">
                <a:solidFill>
                  <a:schemeClr val="bg1"/>
                </a:solidFill>
                <a:latin typeface="Arial Narrow" panose="020B0606020202030204" pitchFamily="34" charset="0"/>
              </a:rPr>
              <a:t>CORRECTIONAL</a:t>
            </a:r>
          </a:p>
          <a:p>
            <a:pPr algn="ctr" defTabSz="43338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975" b="1" dirty="0">
                <a:solidFill>
                  <a:schemeClr val="bg1"/>
                </a:solidFill>
                <a:latin typeface="Arial Narrow" panose="020B0606020202030204" pitchFamily="34" charset="0"/>
              </a:rPr>
              <a:t>HEALTH</a:t>
            </a:r>
            <a:endParaRPr lang="en-US" sz="975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9" name="Rectangle 28" descr="Hierarchy Level 3 Item 5">
            <a:extLst>
              <a:ext uri="{FF2B5EF4-FFF2-40B4-BE49-F238E27FC236}">
                <a16:creationId xmlns:a16="http://schemas.microsoft.com/office/drawing/2014/main" id="{743439A9-C933-477D-A966-F21E29691839}"/>
              </a:ext>
            </a:extLst>
          </p:cNvPr>
          <p:cNvSpPr/>
          <p:nvPr/>
        </p:nvSpPr>
        <p:spPr>
          <a:xfrm>
            <a:off x="6380978" y="2686894"/>
            <a:ext cx="1096078" cy="414314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54000" tIns="81000" rIns="54000" bIns="0" numCol="1" spcCol="1270" anchor="t" anchorCtr="0">
            <a:noAutofit/>
          </a:bodyPr>
          <a:lstStyle/>
          <a:p>
            <a:pPr algn="ctr" defTabSz="433388">
              <a:spcBef>
                <a:spcPct val="0"/>
              </a:spcBef>
            </a:pPr>
            <a:r>
              <a:rPr lang="en-US" sz="825" b="1" dirty="0">
                <a:solidFill>
                  <a:srgbClr val="002060"/>
                </a:solidFill>
                <a:latin typeface="Arial Narrow" panose="020B0606020202030204" pitchFamily="34" charset="0"/>
              </a:rPr>
              <a:t>Thomas F. </a:t>
            </a:r>
            <a:r>
              <a:rPr lang="en-US" sz="825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Minahan</a:t>
            </a:r>
            <a:r>
              <a:rPr lang="en-US" sz="825" b="1" dirty="0">
                <a:solidFill>
                  <a:srgbClr val="002060"/>
                </a:solidFill>
                <a:latin typeface="Arial Narrow" panose="020B0606020202030204" pitchFamily="34" charset="0"/>
              </a:rPr>
              <a:t>, DO</a:t>
            </a:r>
            <a:br>
              <a:rPr lang="en-US" sz="825" dirty="0">
                <a:solidFill>
                  <a:srgbClr val="002060"/>
                </a:solidFill>
                <a:latin typeface="Arial Narrow" panose="020B0606020202030204" pitchFamily="34" charset="0"/>
              </a:rPr>
            </a:br>
            <a:r>
              <a:rPr lang="en-US" sz="825" dirty="0">
                <a:solidFill>
                  <a:srgbClr val="002060"/>
                </a:solidFill>
                <a:latin typeface="Arial Narrow" panose="020B0606020202030204" pitchFamily="34" charset="0"/>
              </a:rPr>
              <a:t>Asst. Medical Director</a:t>
            </a:r>
            <a:endParaRPr lang="en-US" sz="975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30" name="Rectangle 29" descr="Hierarchy Level 2 Item 6">
            <a:extLst>
              <a:ext uri="{FF2B5EF4-FFF2-40B4-BE49-F238E27FC236}">
                <a16:creationId xmlns:a16="http://schemas.microsoft.com/office/drawing/2014/main" id="{F8066417-8A57-4907-85EC-A2494CB96202}"/>
              </a:ext>
            </a:extLst>
          </p:cNvPr>
          <p:cNvSpPr/>
          <p:nvPr/>
        </p:nvSpPr>
        <p:spPr>
          <a:xfrm>
            <a:off x="7838460" y="2151885"/>
            <a:ext cx="891000" cy="452583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54000" tIns="81000" rIns="54000" bIns="0" numCol="1" spcCol="1270" anchor="t" anchorCtr="0">
            <a:noAutofit/>
          </a:bodyPr>
          <a:lstStyle/>
          <a:p>
            <a:pPr algn="ctr" defTabSz="433388">
              <a:spcBef>
                <a:spcPct val="0"/>
              </a:spcBef>
            </a:pPr>
            <a:r>
              <a:rPr lang="en-US" sz="975" b="1" dirty="0">
                <a:solidFill>
                  <a:schemeClr val="bg1"/>
                </a:solidFill>
                <a:latin typeface="Arial Narrow" panose="020B0606020202030204" pitchFamily="34" charset="0"/>
              </a:rPr>
              <a:t>EXPRESS CARE CLINICS</a:t>
            </a:r>
            <a:endParaRPr lang="en-US" sz="975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31" name="Rectangle 30" descr="Hierarchy Level 3 Item 6">
            <a:extLst>
              <a:ext uri="{FF2B5EF4-FFF2-40B4-BE49-F238E27FC236}">
                <a16:creationId xmlns:a16="http://schemas.microsoft.com/office/drawing/2014/main" id="{E0BA9528-74CE-4286-A8E3-697EED90FF57}"/>
              </a:ext>
            </a:extLst>
          </p:cNvPr>
          <p:cNvSpPr/>
          <p:nvPr/>
        </p:nvSpPr>
        <p:spPr>
          <a:xfrm>
            <a:off x="7871182" y="3194090"/>
            <a:ext cx="1096079" cy="289691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54000" tIns="81000" rIns="54000" bIns="0" numCol="1" spcCol="1270" anchor="t" anchorCtr="0">
            <a:noAutofit/>
          </a:bodyPr>
          <a:lstStyle/>
          <a:p>
            <a:pPr algn="ctr" defTabSz="43338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825" b="1" dirty="0">
                <a:solidFill>
                  <a:srgbClr val="002060"/>
                </a:solidFill>
                <a:latin typeface="Arial Narrow" panose="020B0606020202030204" pitchFamily="34" charset="0"/>
              </a:rPr>
              <a:t>Corona Community FHC</a:t>
            </a:r>
            <a:endParaRPr lang="en-US" sz="825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39" name="Rectangle 38" descr="Hierarchy Sub Level">
            <a:extLst>
              <a:ext uri="{FF2B5EF4-FFF2-40B4-BE49-F238E27FC236}">
                <a16:creationId xmlns:a16="http://schemas.microsoft.com/office/drawing/2014/main" id="{FEFA3232-6AF0-7DB1-2118-8EB591F7B221}"/>
              </a:ext>
            </a:extLst>
          </p:cNvPr>
          <p:cNvSpPr/>
          <p:nvPr/>
        </p:nvSpPr>
        <p:spPr>
          <a:xfrm>
            <a:off x="3432375" y="1951064"/>
            <a:ext cx="1563169" cy="319073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6191" tIns="6191" rIns="6191" bIns="6191" numCol="1" spcCol="1270" anchor="ctr" anchorCtr="0">
            <a:noAutofit/>
          </a:bodyPr>
          <a:lstStyle/>
          <a:p>
            <a:pPr algn="ctr" defTabSz="43338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975" b="1" dirty="0">
                <a:solidFill>
                  <a:schemeClr val="bg1"/>
                </a:solidFill>
                <a:latin typeface="Arial Narrow" panose="020B0606020202030204" pitchFamily="34" charset="0"/>
              </a:rPr>
              <a:t>DIVISIONS and SUB-DIVISIONS</a:t>
            </a:r>
            <a:endParaRPr lang="en-US" sz="975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23142336-B736-3263-853E-A09B508455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1924889" y="2608198"/>
            <a:ext cx="3033" cy="540927"/>
          </a:xfrm>
          <a:prstGeom prst="line">
            <a:avLst/>
          </a:prstGeom>
          <a:ln w="158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578C485-861B-E41B-5CAD-8B39FC174E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22666" y="2028100"/>
            <a:ext cx="3767065" cy="0"/>
          </a:xfrm>
          <a:prstGeom prst="line">
            <a:avLst/>
          </a:prstGeom>
          <a:ln w="31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930170D6-D904-C8BA-76BB-9D938A7158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 flipV="1">
            <a:off x="5983530" y="3705763"/>
            <a:ext cx="339550" cy="292494"/>
          </a:xfrm>
          <a:prstGeom prst="line">
            <a:avLst/>
          </a:prstGeom>
          <a:ln w="158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 descr="Hierarchy Level 3 Item 2">
            <a:extLst>
              <a:ext uri="{FF2B5EF4-FFF2-40B4-BE49-F238E27FC236}">
                <a16:creationId xmlns:a16="http://schemas.microsoft.com/office/drawing/2014/main" id="{7AF194AE-B438-1A98-B9E8-36FFE80DF846}"/>
              </a:ext>
            </a:extLst>
          </p:cNvPr>
          <p:cNvSpPr/>
          <p:nvPr/>
        </p:nvSpPr>
        <p:spPr>
          <a:xfrm>
            <a:off x="851322" y="4333751"/>
            <a:ext cx="891000" cy="277061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54000" tIns="81000" rIns="54000" bIns="0" numCol="1" spcCol="1270" anchor="t" anchorCtr="0">
            <a:noAutofit/>
          </a:bodyPr>
          <a:lstStyle/>
          <a:p>
            <a:pPr algn="ctr" defTabSz="43338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825" b="1" dirty="0">
                <a:solidFill>
                  <a:srgbClr val="FF0000"/>
                </a:solidFill>
                <a:latin typeface="Arial Narrow" panose="020B0606020202030204" pitchFamily="34" charset="0"/>
              </a:rPr>
              <a:t>46</a:t>
            </a:r>
            <a:r>
              <a:rPr lang="en-US" sz="825" b="1" dirty="0">
                <a:solidFill>
                  <a:srgbClr val="002060"/>
                </a:solidFill>
                <a:latin typeface="Arial Narrow" panose="020B0606020202030204" pitchFamily="34" charset="0"/>
              </a:rPr>
              <a:t> SCRIBES</a:t>
            </a:r>
            <a:endParaRPr lang="en-US" sz="825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23D68A24-ED05-C410-3891-3B7C246BC1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57" idx="0"/>
          </p:cNvCxnSpPr>
          <p:nvPr/>
        </p:nvCxnSpPr>
        <p:spPr>
          <a:xfrm flipV="1">
            <a:off x="2868980" y="3426638"/>
            <a:ext cx="7571" cy="129044"/>
          </a:xfrm>
          <a:prstGeom prst="line">
            <a:avLst/>
          </a:prstGeom>
          <a:ln w="158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 descr="Hierarchy Level 3 Item 2">
            <a:extLst>
              <a:ext uri="{FF2B5EF4-FFF2-40B4-BE49-F238E27FC236}">
                <a16:creationId xmlns:a16="http://schemas.microsoft.com/office/drawing/2014/main" id="{C4266B36-4C6F-7D30-21E5-0CBC9EFE0016}"/>
              </a:ext>
            </a:extLst>
          </p:cNvPr>
          <p:cNvSpPr/>
          <p:nvPr/>
        </p:nvSpPr>
        <p:spPr>
          <a:xfrm>
            <a:off x="2423480" y="3555682"/>
            <a:ext cx="891000" cy="277061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54000" tIns="81000" rIns="54000" bIns="0" numCol="1" spcCol="1270" anchor="t" anchorCtr="0">
            <a:noAutofit/>
          </a:bodyPr>
          <a:lstStyle/>
          <a:p>
            <a:pPr algn="ctr" defTabSz="43338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825" b="1" dirty="0">
                <a:solidFill>
                  <a:srgbClr val="FF0000"/>
                </a:solidFill>
                <a:latin typeface="Arial Narrow" panose="020B0606020202030204" pitchFamily="34" charset="0"/>
              </a:rPr>
              <a:t>14 </a:t>
            </a:r>
            <a:r>
              <a:rPr lang="en-US" sz="825" b="1" dirty="0">
                <a:solidFill>
                  <a:srgbClr val="002060"/>
                </a:solidFill>
                <a:latin typeface="Arial Narrow" panose="020B0606020202030204" pitchFamily="34" charset="0"/>
              </a:rPr>
              <a:t>STAFF PAs</a:t>
            </a:r>
            <a:endParaRPr lang="en-US" sz="825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9546E86C-772A-93EA-C07B-14EB0DBE2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7" idx="1"/>
          </p:cNvCxnSpPr>
          <p:nvPr/>
        </p:nvCxnSpPr>
        <p:spPr>
          <a:xfrm flipH="1">
            <a:off x="2953947" y="3097010"/>
            <a:ext cx="1476694" cy="1005032"/>
          </a:xfrm>
          <a:prstGeom prst="line">
            <a:avLst/>
          </a:prstGeom>
          <a:ln w="158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7D0AB92C-B98F-F95A-C627-0013D4A64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073734" y="3314972"/>
            <a:ext cx="0" cy="157604"/>
          </a:xfrm>
          <a:prstGeom prst="line">
            <a:avLst/>
          </a:prstGeom>
          <a:ln w="158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Rectangle 100" descr="Hierarchy Level 3 Item 4">
            <a:extLst>
              <a:ext uri="{FF2B5EF4-FFF2-40B4-BE49-F238E27FC236}">
                <a16:creationId xmlns:a16="http://schemas.microsoft.com/office/drawing/2014/main" id="{64C2ED85-D507-6244-B753-18C8E6091966}"/>
              </a:ext>
            </a:extLst>
          </p:cNvPr>
          <p:cNvSpPr/>
          <p:nvPr/>
        </p:nvSpPr>
        <p:spPr>
          <a:xfrm>
            <a:off x="4882937" y="3971135"/>
            <a:ext cx="770411" cy="277061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54000" tIns="81000" rIns="54000" bIns="0" numCol="1" spcCol="1270" anchor="t" anchorCtr="0">
            <a:noAutofit/>
          </a:bodyPr>
          <a:lstStyle/>
          <a:p>
            <a:pPr algn="ctr" defTabSz="43338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825" b="1" dirty="0">
                <a:solidFill>
                  <a:schemeClr val="bg1"/>
                </a:solidFill>
                <a:latin typeface="Arial Narrow" panose="020B0606020202030204" pitchFamily="34" charset="0"/>
              </a:rPr>
              <a:t>FELLOWSHIPS</a:t>
            </a:r>
            <a:endParaRPr lang="en-US" sz="825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32687F08-68D2-C228-21C0-FB31A0881C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116" idx="0"/>
          </p:cNvCxnSpPr>
          <p:nvPr/>
        </p:nvCxnSpPr>
        <p:spPr>
          <a:xfrm>
            <a:off x="5093934" y="4267937"/>
            <a:ext cx="0" cy="136283"/>
          </a:xfrm>
          <a:prstGeom prst="line">
            <a:avLst/>
          </a:prstGeom>
          <a:ln w="15875">
            <a:solidFill>
              <a:srgbClr val="F897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Rectangle 107" descr="Hierarchy Level 3 Item 4">
            <a:extLst>
              <a:ext uri="{FF2B5EF4-FFF2-40B4-BE49-F238E27FC236}">
                <a16:creationId xmlns:a16="http://schemas.microsoft.com/office/drawing/2014/main" id="{74D56217-C038-4449-3D74-C38A5684ABFB}"/>
              </a:ext>
            </a:extLst>
          </p:cNvPr>
          <p:cNvSpPr/>
          <p:nvPr/>
        </p:nvSpPr>
        <p:spPr>
          <a:xfrm>
            <a:off x="6177017" y="3998257"/>
            <a:ext cx="1053982" cy="263305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54000" tIns="81000" rIns="54000" bIns="0" numCol="1" spcCol="1270" anchor="t" anchorCtr="0">
            <a:noAutofit/>
          </a:bodyPr>
          <a:lstStyle/>
          <a:p>
            <a:pPr algn="ctr" defTabSz="43338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825" b="1" dirty="0">
                <a:solidFill>
                  <a:schemeClr val="bg1"/>
                </a:solidFill>
                <a:latin typeface="Arial Narrow" panose="020B0606020202030204" pitchFamily="34" charset="0"/>
              </a:rPr>
              <a:t>MEDICAL STUDENTS</a:t>
            </a:r>
            <a:endParaRPr lang="en-US" sz="825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6FDD1BE0-4E42-4F98-3C07-52AF10FB4E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21" idx="0"/>
          </p:cNvCxnSpPr>
          <p:nvPr/>
        </p:nvCxnSpPr>
        <p:spPr>
          <a:xfrm flipH="1" flipV="1">
            <a:off x="5653348" y="4050055"/>
            <a:ext cx="627537" cy="338997"/>
          </a:xfrm>
          <a:prstGeom prst="line">
            <a:avLst/>
          </a:prstGeom>
          <a:ln w="15875">
            <a:solidFill>
              <a:srgbClr val="8A3A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5092538E-9B9D-0553-7B0B-3295781695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2602212" y="4354348"/>
            <a:ext cx="0" cy="153034"/>
          </a:xfrm>
          <a:prstGeom prst="line">
            <a:avLst/>
          </a:prstGeom>
          <a:ln w="158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Rectangle 111" descr="Hierarchy Level 3 Item 4">
            <a:extLst>
              <a:ext uri="{FF2B5EF4-FFF2-40B4-BE49-F238E27FC236}">
                <a16:creationId xmlns:a16="http://schemas.microsoft.com/office/drawing/2014/main" id="{C1384C5E-048B-151D-EDC2-9C553EF4B0DE}"/>
              </a:ext>
            </a:extLst>
          </p:cNvPr>
          <p:cNvSpPr/>
          <p:nvPr/>
        </p:nvSpPr>
        <p:spPr>
          <a:xfrm>
            <a:off x="2085866" y="4529774"/>
            <a:ext cx="1032693" cy="312112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54000" tIns="81000" rIns="54000" bIns="0" numCol="1" spcCol="1270" anchor="t" anchorCtr="0">
            <a:noAutofit/>
          </a:bodyPr>
          <a:lstStyle/>
          <a:p>
            <a:pPr algn="ctr" defTabSz="433388">
              <a:spcBef>
                <a:spcPct val="0"/>
              </a:spcBef>
            </a:pPr>
            <a:r>
              <a:rPr lang="en-US" sz="825" b="1" dirty="0">
                <a:solidFill>
                  <a:srgbClr val="002060"/>
                </a:solidFill>
                <a:latin typeface="Arial Narrow" panose="020B0606020202030204" pitchFamily="34" charset="0"/>
              </a:rPr>
              <a:t>M. Mia Barrozo </a:t>
            </a:r>
            <a:r>
              <a:rPr lang="en-US" sz="700" dirty="0">
                <a:solidFill>
                  <a:srgbClr val="002060"/>
                </a:solidFill>
                <a:latin typeface="Arial Narrow" panose="020B0606020202030204" pitchFamily="34" charset="0"/>
              </a:rPr>
              <a:t>Residency Coordinator</a:t>
            </a:r>
            <a:endParaRPr lang="en-US" sz="825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113" name="Rectangle 112" descr="Hierarchy Level 3 Item 4">
            <a:extLst>
              <a:ext uri="{FF2B5EF4-FFF2-40B4-BE49-F238E27FC236}">
                <a16:creationId xmlns:a16="http://schemas.microsoft.com/office/drawing/2014/main" id="{97B6F484-CD4E-969C-96F0-9CDCB78B4A5C}"/>
              </a:ext>
            </a:extLst>
          </p:cNvPr>
          <p:cNvSpPr/>
          <p:nvPr/>
        </p:nvSpPr>
        <p:spPr>
          <a:xfrm>
            <a:off x="2275919" y="5014616"/>
            <a:ext cx="645844" cy="215446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54000" tIns="81000" rIns="54000" bIns="0" numCol="1" spcCol="1270" anchor="t" anchorCtr="0">
            <a:noAutofit/>
          </a:bodyPr>
          <a:lstStyle/>
          <a:p>
            <a:pPr algn="ctr" defTabSz="433388">
              <a:spcBef>
                <a:spcPct val="0"/>
              </a:spcBef>
            </a:pPr>
            <a:r>
              <a:rPr lang="en-US" sz="825" b="1" dirty="0">
                <a:solidFill>
                  <a:srgbClr val="FF0000"/>
                </a:solidFill>
                <a:latin typeface="Arial Narrow" panose="020B0606020202030204" pitchFamily="34" charset="0"/>
              </a:rPr>
              <a:t>30</a:t>
            </a:r>
            <a:r>
              <a:rPr lang="en-US" sz="825" b="1" dirty="0">
                <a:solidFill>
                  <a:srgbClr val="002060"/>
                </a:solidFill>
                <a:latin typeface="Arial Narrow" panose="020B0606020202030204" pitchFamily="34" charset="0"/>
              </a:rPr>
              <a:t> Residents</a:t>
            </a:r>
            <a:endParaRPr lang="en-US" sz="825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17C55028-4AAE-1CF7-2CAB-801A4762B4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13" idx="0"/>
          </p:cNvCxnSpPr>
          <p:nvPr/>
        </p:nvCxnSpPr>
        <p:spPr>
          <a:xfrm flipH="1" flipV="1">
            <a:off x="2596747" y="4860335"/>
            <a:ext cx="2094" cy="154281"/>
          </a:xfrm>
          <a:prstGeom prst="line">
            <a:avLst/>
          </a:prstGeom>
          <a:ln w="158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3D1AFFE8-4849-A748-8245-9D537E9F32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4237870" y="4754853"/>
            <a:ext cx="589152" cy="660597"/>
          </a:xfrm>
          <a:prstGeom prst="line">
            <a:avLst/>
          </a:prstGeom>
          <a:ln w="15875">
            <a:solidFill>
              <a:srgbClr val="F897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Rectangle 115" descr="Hierarchy Level 3 Item 4">
            <a:extLst>
              <a:ext uri="{FF2B5EF4-FFF2-40B4-BE49-F238E27FC236}">
                <a16:creationId xmlns:a16="http://schemas.microsoft.com/office/drawing/2014/main" id="{5E075A1E-2396-6814-C59B-407AAE086FE3}"/>
              </a:ext>
            </a:extLst>
          </p:cNvPr>
          <p:cNvSpPr/>
          <p:nvPr/>
        </p:nvSpPr>
        <p:spPr>
          <a:xfrm>
            <a:off x="4695627" y="4404220"/>
            <a:ext cx="796613" cy="331114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54000" tIns="81000" rIns="54000" bIns="0" numCol="1" spcCol="1270" anchor="t" anchorCtr="0">
            <a:noAutofit/>
          </a:bodyPr>
          <a:lstStyle/>
          <a:p>
            <a:pPr algn="ctr" defTabSz="433388">
              <a:spcBef>
                <a:spcPct val="0"/>
              </a:spcBef>
              <a:spcAft>
                <a:spcPct val="35000"/>
              </a:spcAft>
            </a:pPr>
            <a:r>
              <a:rPr lang="en-US" sz="825" b="1" dirty="0">
                <a:solidFill>
                  <a:srgbClr val="002060"/>
                </a:solidFill>
                <a:latin typeface="Arial Narrow" panose="020B0606020202030204" pitchFamily="34" charset="0"/>
              </a:rPr>
              <a:t>EM Advanced Ultrasonography</a:t>
            </a:r>
            <a:endParaRPr lang="en-US" sz="825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0BE94071-996C-1EBE-8A6E-981388599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357053" y="1247790"/>
            <a:ext cx="4738" cy="789527"/>
          </a:xfrm>
          <a:prstGeom prst="line">
            <a:avLst/>
          </a:prstGeom>
          <a:ln w="31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Rectangle 117" descr="Hierarchy Level 3 Item 4">
            <a:extLst>
              <a:ext uri="{FF2B5EF4-FFF2-40B4-BE49-F238E27FC236}">
                <a16:creationId xmlns:a16="http://schemas.microsoft.com/office/drawing/2014/main" id="{0E86CBCC-45F9-FD95-BED4-D6C2E6C767EF}"/>
              </a:ext>
            </a:extLst>
          </p:cNvPr>
          <p:cNvSpPr/>
          <p:nvPr/>
        </p:nvSpPr>
        <p:spPr>
          <a:xfrm>
            <a:off x="4854639" y="4853625"/>
            <a:ext cx="1251077" cy="229172"/>
          </a:xfrm>
          <a:prstGeom prst="rect">
            <a:avLst/>
          </a:prstGeom>
          <a:solidFill>
            <a:srgbClr val="FF0000"/>
          </a:solidFill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54000" tIns="81000" rIns="54000" bIns="0" numCol="1" spcCol="1270" anchor="t" anchorCtr="0">
            <a:noAutofit/>
          </a:bodyPr>
          <a:lstStyle/>
          <a:p>
            <a:pPr algn="ctr" defTabSz="433388">
              <a:spcBef>
                <a:spcPct val="0"/>
              </a:spcBef>
            </a:pPr>
            <a:r>
              <a:rPr lang="en-US" sz="800" b="1" dirty="0">
                <a:solidFill>
                  <a:srgbClr val="002060"/>
                </a:solidFill>
                <a:latin typeface="Arial Narrow" panose="020B0606020202030204" pitchFamily="34" charset="0"/>
              </a:rPr>
              <a:t>NEW</a:t>
            </a:r>
            <a:r>
              <a:rPr lang="en-US" sz="800" b="1" dirty="0">
                <a:solidFill>
                  <a:schemeClr val="bg1"/>
                </a:solidFill>
                <a:latin typeface="Arial Narrow" panose="020B0606020202030204" pitchFamily="34" charset="0"/>
              </a:rPr>
              <a:t> EMS/Disaster Medicine</a:t>
            </a:r>
            <a:endParaRPr lang="en-US" sz="8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21" name="Rectangle 120" descr="Hierarchy Level 3 Item 4">
            <a:extLst>
              <a:ext uri="{FF2B5EF4-FFF2-40B4-BE49-F238E27FC236}">
                <a16:creationId xmlns:a16="http://schemas.microsoft.com/office/drawing/2014/main" id="{B98DABFD-EB10-CDA2-8813-83B815D485D0}"/>
              </a:ext>
            </a:extLst>
          </p:cNvPr>
          <p:cNvSpPr/>
          <p:nvPr/>
        </p:nvSpPr>
        <p:spPr>
          <a:xfrm>
            <a:off x="5899697" y="4389052"/>
            <a:ext cx="762375" cy="203564"/>
          </a:xfrm>
          <a:prstGeom prst="rect">
            <a:avLst/>
          </a:prstGeom>
          <a:solidFill>
            <a:srgbClr val="893B81"/>
          </a:solidFill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54000" tIns="81000" rIns="54000" bIns="0" numCol="1" spcCol="1270" anchor="t" anchorCtr="0">
            <a:noAutofit/>
          </a:bodyPr>
          <a:lstStyle/>
          <a:p>
            <a:pPr algn="ctr" defTabSz="433388">
              <a:spcBef>
                <a:spcPct val="0"/>
              </a:spcBef>
            </a:pPr>
            <a:r>
              <a:rPr lang="en-US" sz="825" b="1" dirty="0">
                <a:solidFill>
                  <a:srgbClr val="FF0000"/>
                </a:solidFill>
                <a:latin typeface="Arial Narrow" panose="020B0606020202030204" pitchFamily="34" charset="0"/>
              </a:rPr>
              <a:t>NEW</a:t>
            </a:r>
            <a:r>
              <a:rPr lang="en-US" sz="825" b="1" dirty="0">
                <a:solidFill>
                  <a:schemeClr val="bg1"/>
                </a:solidFill>
                <a:latin typeface="Arial Narrow" panose="020B0606020202030204" pitchFamily="34" charset="0"/>
              </a:rPr>
              <a:t> Airflight</a:t>
            </a:r>
            <a:endParaRPr lang="en-US" sz="825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B05BDBF6-89B7-4F03-C87A-8B01CAF0A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108" idx="2"/>
          </p:cNvCxnSpPr>
          <p:nvPr/>
        </p:nvCxnSpPr>
        <p:spPr>
          <a:xfrm flipH="1" flipV="1">
            <a:off x="6704008" y="4261562"/>
            <a:ext cx="191269" cy="128583"/>
          </a:xfrm>
          <a:prstGeom prst="line">
            <a:avLst/>
          </a:prstGeom>
          <a:ln w="158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Rectangle 122" descr="Hierarchy Level 3 Item 4">
            <a:extLst>
              <a:ext uri="{FF2B5EF4-FFF2-40B4-BE49-F238E27FC236}">
                <a16:creationId xmlns:a16="http://schemas.microsoft.com/office/drawing/2014/main" id="{74B58D51-FAD1-4131-E1C0-7E38FD036550}"/>
              </a:ext>
            </a:extLst>
          </p:cNvPr>
          <p:cNvSpPr/>
          <p:nvPr/>
        </p:nvSpPr>
        <p:spPr>
          <a:xfrm>
            <a:off x="6761699" y="4341825"/>
            <a:ext cx="894013" cy="331115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54000" tIns="81000" rIns="54000" bIns="0" numCol="1" spcCol="1270" anchor="t" anchorCtr="0">
            <a:noAutofit/>
          </a:bodyPr>
          <a:lstStyle/>
          <a:p>
            <a:pPr algn="ctr" defTabSz="433388">
              <a:spcBef>
                <a:spcPct val="0"/>
              </a:spcBef>
            </a:pPr>
            <a:r>
              <a:rPr lang="en-US" sz="800" b="1" dirty="0">
                <a:solidFill>
                  <a:srgbClr val="002060"/>
                </a:solidFill>
                <a:latin typeface="Arial Narrow" panose="020B0606020202030204" pitchFamily="34" charset="0"/>
              </a:rPr>
              <a:t>Amy Russell, MD </a:t>
            </a:r>
            <a:r>
              <a:rPr lang="en-US" sz="700" dirty="0">
                <a:solidFill>
                  <a:srgbClr val="002060"/>
                </a:solidFill>
                <a:latin typeface="Arial Narrow" panose="020B0606020202030204" pitchFamily="34" charset="0"/>
              </a:rPr>
              <a:t>Clerkship Director</a:t>
            </a:r>
          </a:p>
        </p:txBody>
      </p: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C4A00A36-4FDA-8E58-4015-328713D5D1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7133564" y="4671956"/>
            <a:ext cx="0" cy="138231"/>
          </a:xfrm>
          <a:prstGeom prst="line">
            <a:avLst/>
          </a:prstGeom>
          <a:ln w="158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Rectangle 124" descr="Hierarchy Level 3 Item 4">
            <a:extLst>
              <a:ext uri="{FF2B5EF4-FFF2-40B4-BE49-F238E27FC236}">
                <a16:creationId xmlns:a16="http://schemas.microsoft.com/office/drawing/2014/main" id="{729BDFCF-13FC-22EF-C404-0052C170BB71}"/>
              </a:ext>
            </a:extLst>
          </p:cNvPr>
          <p:cNvSpPr/>
          <p:nvPr/>
        </p:nvSpPr>
        <p:spPr>
          <a:xfrm>
            <a:off x="6636660" y="4810187"/>
            <a:ext cx="1205846" cy="303742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54000" tIns="81000" rIns="54000" bIns="0" numCol="1" spcCol="1270" anchor="t" anchorCtr="0">
            <a:noAutofit/>
          </a:bodyPr>
          <a:lstStyle/>
          <a:p>
            <a:pPr algn="ctr" defTabSz="433388">
              <a:spcBef>
                <a:spcPct val="0"/>
              </a:spcBef>
            </a:pPr>
            <a:r>
              <a:rPr lang="en-US" sz="800" b="1" dirty="0">
                <a:solidFill>
                  <a:srgbClr val="002060"/>
                </a:solidFill>
                <a:latin typeface="Arial Narrow" panose="020B0606020202030204" pitchFamily="34" charset="0"/>
              </a:rPr>
              <a:t>Annette Martinez-Lievanos</a:t>
            </a:r>
          </a:p>
          <a:p>
            <a:pPr algn="ctr" defTabSz="433388">
              <a:spcBef>
                <a:spcPct val="0"/>
              </a:spcBef>
            </a:pPr>
            <a:r>
              <a:rPr lang="en-US" sz="700" dirty="0">
                <a:solidFill>
                  <a:srgbClr val="002060"/>
                </a:solidFill>
                <a:latin typeface="Arial Narrow" panose="020B0606020202030204" pitchFamily="34" charset="0"/>
              </a:rPr>
              <a:t>Student Coordinator</a:t>
            </a:r>
          </a:p>
        </p:txBody>
      </p: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7518A868-0A81-85C0-B2F6-83AF7641E2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51690" y="2569027"/>
            <a:ext cx="0" cy="140615"/>
          </a:xfrm>
          <a:prstGeom prst="line">
            <a:avLst/>
          </a:prstGeom>
          <a:ln w="158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63FE1845-99E3-FCB2-98C8-2F3953460A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1682047" y="3486894"/>
            <a:ext cx="92674" cy="120046"/>
          </a:xfrm>
          <a:prstGeom prst="line">
            <a:avLst/>
          </a:prstGeom>
          <a:ln w="158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Rectangle 149" descr="Hierarchy Level 3 Item 4">
            <a:extLst>
              <a:ext uri="{FF2B5EF4-FFF2-40B4-BE49-F238E27FC236}">
                <a16:creationId xmlns:a16="http://schemas.microsoft.com/office/drawing/2014/main" id="{025EA5F7-E609-97DA-6E74-B4BA36285883}"/>
              </a:ext>
            </a:extLst>
          </p:cNvPr>
          <p:cNvSpPr/>
          <p:nvPr/>
        </p:nvSpPr>
        <p:spPr>
          <a:xfrm>
            <a:off x="4757393" y="3452341"/>
            <a:ext cx="1204735" cy="331115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54000" tIns="81000" rIns="54000" bIns="0" numCol="1" spcCol="1270" anchor="t" anchorCtr="0">
            <a:noAutofit/>
          </a:bodyPr>
          <a:lstStyle/>
          <a:p>
            <a:pPr algn="ctr" defTabSz="433388">
              <a:spcBef>
                <a:spcPct val="0"/>
              </a:spcBef>
            </a:pPr>
            <a:r>
              <a:rPr lang="en-US" sz="825" b="1" dirty="0">
                <a:solidFill>
                  <a:srgbClr val="002060"/>
                </a:solidFill>
                <a:latin typeface="Arial Narrow" panose="020B0606020202030204" pitchFamily="34" charset="0"/>
              </a:rPr>
              <a:t>Annette Martinez-Lievanos</a:t>
            </a:r>
          </a:p>
          <a:p>
            <a:pPr algn="ctr" defTabSz="433388">
              <a:spcBef>
                <a:spcPct val="0"/>
              </a:spcBef>
            </a:pPr>
            <a:r>
              <a:rPr lang="en-US" sz="825" dirty="0">
                <a:solidFill>
                  <a:srgbClr val="002060"/>
                </a:solidFill>
                <a:latin typeface="Arial Narrow" panose="020B0606020202030204" pitchFamily="34" charset="0"/>
              </a:rPr>
              <a:t>Academic Manager</a:t>
            </a:r>
          </a:p>
        </p:txBody>
      </p:sp>
      <p:sp>
        <p:nvSpPr>
          <p:cNvPr id="176" name="Rectangle 175" descr="Hierarchy Level 3 Item 4">
            <a:extLst>
              <a:ext uri="{FF2B5EF4-FFF2-40B4-BE49-F238E27FC236}">
                <a16:creationId xmlns:a16="http://schemas.microsoft.com/office/drawing/2014/main" id="{4067D50E-31C9-7365-6E37-4A78577538E7}"/>
              </a:ext>
            </a:extLst>
          </p:cNvPr>
          <p:cNvSpPr/>
          <p:nvPr/>
        </p:nvSpPr>
        <p:spPr>
          <a:xfrm>
            <a:off x="7571688" y="5460592"/>
            <a:ext cx="1308405" cy="468288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54000" tIns="81000" rIns="54000" bIns="0" numCol="1" spcCol="1270" anchor="t" anchorCtr="0">
            <a:noAutofit/>
          </a:bodyPr>
          <a:lstStyle/>
          <a:p>
            <a:pPr algn="ctr" defTabSz="433388">
              <a:spcBef>
                <a:spcPct val="0"/>
              </a:spcBef>
            </a:pPr>
            <a:r>
              <a:rPr lang="en-US" sz="830" b="1" dirty="0">
                <a:solidFill>
                  <a:srgbClr val="002060"/>
                </a:solidFill>
                <a:latin typeface="Arial Narrow" panose="020B0606020202030204" pitchFamily="34" charset="0"/>
              </a:rPr>
              <a:t>Physician and Physician Assistant Students</a:t>
            </a:r>
          </a:p>
        </p:txBody>
      </p:sp>
      <p:cxnSp>
        <p:nvCxnSpPr>
          <p:cNvPr id="177" name="Straight Connector 176">
            <a:extLst>
              <a:ext uri="{FF2B5EF4-FFF2-40B4-BE49-F238E27FC236}">
                <a16:creationId xmlns:a16="http://schemas.microsoft.com/office/drawing/2014/main" id="{47062002-978F-7D6C-84EB-75BB31616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 flipV="1">
            <a:off x="7434723" y="5128362"/>
            <a:ext cx="294034" cy="339467"/>
          </a:xfrm>
          <a:prstGeom prst="line">
            <a:avLst/>
          </a:prstGeom>
          <a:ln w="158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 descr="Hierarchy Sub Level">
            <a:extLst>
              <a:ext uri="{FF2B5EF4-FFF2-40B4-BE49-F238E27FC236}">
                <a16:creationId xmlns:a16="http://schemas.microsoft.com/office/drawing/2014/main" id="{88041DDB-EC57-1ECC-BAF3-BD1C935FE7A9}"/>
              </a:ext>
            </a:extLst>
          </p:cNvPr>
          <p:cNvSpPr/>
          <p:nvPr/>
        </p:nvSpPr>
        <p:spPr>
          <a:xfrm>
            <a:off x="5555402" y="1496378"/>
            <a:ext cx="898865" cy="319073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6191" tIns="6191" rIns="6191" bIns="6191" numCol="1" spcCol="1270" anchor="ctr" anchorCtr="0">
            <a:noAutofit/>
          </a:bodyPr>
          <a:lstStyle/>
          <a:p>
            <a:pPr algn="ctr" defTabSz="43338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825" b="1" dirty="0">
                <a:solidFill>
                  <a:schemeClr val="bg1"/>
                </a:solidFill>
                <a:latin typeface="Arial Narrow" panose="020B0606020202030204" pitchFamily="34" charset="0"/>
              </a:rPr>
              <a:t>Dolores Wright</a:t>
            </a:r>
            <a:br>
              <a:rPr lang="en-US" sz="825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en-US" sz="825" dirty="0">
                <a:solidFill>
                  <a:schemeClr val="bg1"/>
                </a:solidFill>
                <a:latin typeface="Arial Narrow" panose="020B0606020202030204" pitchFamily="34" charset="0"/>
              </a:rPr>
              <a:t>Department Secretary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EBD6438-1453-2032-4DDC-2532B5A347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5357053" y="1663942"/>
            <a:ext cx="191122" cy="0"/>
          </a:xfrm>
          <a:prstGeom prst="line">
            <a:avLst/>
          </a:prstGeom>
          <a:ln w="31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78572BA-4C3B-533F-CD90-D398317E61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956988" y="2041699"/>
            <a:ext cx="3764346" cy="0"/>
          </a:xfrm>
          <a:prstGeom prst="line">
            <a:avLst/>
          </a:prstGeom>
          <a:ln w="31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 descr="Hierarchy Level 3 Item 4">
            <a:extLst>
              <a:ext uri="{FF2B5EF4-FFF2-40B4-BE49-F238E27FC236}">
                <a16:creationId xmlns:a16="http://schemas.microsoft.com/office/drawing/2014/main" id="{423F12EF-6C18-7458-961C-A82C4DF0C34A}"/>
              </a:ext>
            </a:extLst>
          </p:cNvPr>
          <p:cNvSpPr/>
          <p:nvPr/>
        </p:nvSpPr>
        <p:spPr>
          <a:xfrm>
            <a:off x="6141326" y="5237667"/>
            <a:ext cx="1108368" cy="229171"/>
          </a:xfrm>
          <a:prstGeom prst="rect">
            <a:avLst/>
          </a:prstGeom>
          <a:solidFill>
            <a:srgbClr val="BCD62A"/>
          </a:solidFill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54000" tIns="81000" rIns="54000" bIns="0" numCol="1" spcCol="1270" anchor="t" anchorCtr="0">
            <a:noAutofit/>
          </a:bodyPr>
          <a:lstStyle/>
          <a:p>
            <a:pPr algn="ctr" defTabSz="43338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825" b="1" dirty="0">
                <a:solidFill>
                  <a:srgbClr val="002060"/>
                </a:solidFill>
                <a:latin typeface="Arial Narrow" panose="020B0606020202030204" pitchFamily="34" charset="0"/>
              </a:rPr>
              <a:t>EM Physician Assistant</a:t>
            </a:r>
            <a:endParaRPr lang="en-US" sz="825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18" name="Rectangle 17" descr="Hierarchy Level 3 Item 6">
            <a:extLst>
              <a:ext uri="{FF2B5EF4-FFF2-40B4-BE49-F238E27FC236}">
                <a16:creationId xmlns:a16="http://schemas.microsoft.com/office/drawing/2014/main" id="{7947580B-F143-23DB-3303-1533072BF397}"/>
              </a:ext>
            </a:extLst>
          </p:cNvPr>
          <p:cNvSpPr/>
          <p:nvPr/>
        </p:nvSpPr>
        <p:spPr>
          <a:xfrm>
            <a:off x="7857068" y="3625878"/>
            <a:ext cx="1096077" cy="211890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54000" tIns="81000" rIns="54000" bIns="0" numCol="1" spcCol="1270" anchor="t" anchorCtr="0">
            <a:noAutofit/>
          </a:bodyPr>
          <a:lstStyle/>
          <a:p>
            <a:pPr algn="ctr" defTabSz="43338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825" b="1" dirty="0">
                <a:solidFill>
                  <a:srgbClr val="002060"/>
                </a:solidFill>
                <a:latin typeface="Arial Narrow" panose="020B0606020202030204" pitchFamily="34" charset="0"/>
              </a:rPr>
              <a:t>Moreno Valley FHC</a:t>
            </a:r>
            <a:endParaRPr lang="en-US" sz="825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EFAF51D-F2B2-6486-C8B2-80921C1AD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8331810" y="3512050"/>
            <a:ext cx="0" cy="113828"/>
          </a:xfrm>
          <a:prstGeom prst="line">
            <a:avLst/>
          </a:prstGeom>
          <a:ln w="158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 descr="Hierarchy Level 3 Item 6">
            <a:extLst>
              <a:ext uri="{FF2B5EF4-FFF2-40B4-BE49-F238E27FC236}">
                <a16:creationId xmlns:a16="http://schemas.microsoft.com/office/drawing/2014/main" id="{3E156720-B725-3B12-F941-122678806092}"/>
              </a:ext>
            </a:extLst>
          </p:cNvPr>
          <p:cNvSpPr/>
          <p:nvPr/>
        </p:nvSpPr>
        <p:spPr>
          <a:xfrm>
            <a:off x="8046150" y="3998257"/>
            <a:ext cx="894013" cy="424859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54000" tIns="81000" rIns="54000" bIns="0" numCol="1" spcCol="1270" anchor="t" anchorCtr="0">
            <a:noAutofit/>
          </a:bodyPr>
          <a:lstStyle/>
          <a:p>
            <a:pPr algn="ctr" defTabSz="433388">
              <a:spcBef>
                <a:spcPct val="0"/>
              </a:spcBef>
            </a:pPr>
            <a:r>
              <a:rPr lang="en-US" sz="825" b="1" dirty="0">
                <a:solidFill>
                  <a:srgbClr val="002060"/>
                </a:solidFill>
                <a:latin typeface="Arial Narrow" panose="020B0606020202030204" pitchFamily="34" charset="0"/>
              </a:rPr>
              <a:t>Riverside Neighborhood FHC</a:t>
            </a:r>
            <a:endParaRPr lang="en-US" sz="825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65169C06-A38B-485C-FB56-573E3D5730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340561" y="3870402"/>
            <a:ext cx="0" cy="127855"/>
          </a:xfrm>
          <a:prstGeom prst="line">
            <a:avLst/>
          </a:prstGeom>
          <a:ln w="158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61" descr="Hierarchy Level 3 Item 4">
            <a:extLst>
              <a:ext uri="{FF2B5EF4-FFF2-40B4-BE49-F238E27FC236}">
                <a16:creationId xmlns:a16="http://schemas.microsoft.com/office/drawing/2014/main" id="{0AA06D0C-AD10-9333-3F12-9C7E7AAB4DD1}"/>
              </a:ext>
            </a:extLst>
          </p:cNvPr>
          <p:cNvSpPr/>
          <p:nvPr/>
        </p:nvSpPr>
        <p:spPr>
          <a:xfrm>
            <a:off x="3643832" y="4568859"/>
            <a:ext cx="697559" cy="276269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54000" tIns="81000" rIns="54000" bIns="0" numCol="1" spcCol="1270" anchor="t" anchorCtr="0">
            <a:noAutofit/>
          </a:bodyPr>
          <a:lstStyle/>
          <a:p>
            <a:pPr algn="ctr" defTabSz="43338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825" b="1" dirty="0">
                <a:solidFill>
                  <a:schemeClr val="bg1"/>
                </a:solidFill>
                <a:latin typeface="Arial Narrow" panose="020B0606020202030204" pitchFamily="34" charset="0"/>
              </a:rPr>
              <a:t>RESEARCH</a:t>
            </a:r>
            <a:endParaRPr lang="en-US" sz="825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3979308A-B8BA-910B-097B-74B7CA0613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4333103" y="3789819"/>
            <a:ext cx="716761" cy="694988"/>
          </a:xfrm>
          <a:prstGeom prst="line">
            <a:avLst/>
          </a:prstGeom>
          <a:ln w="158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D5AA6C7-D9C3-C899-B66E-5C8921E0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296822" y="4627482"/>
            <a:ext cx="0" cy="182705"/>
          </a:xfrm>
          <a:prstGeom prst="line">
            <a:avLst/>
          </a:prstGeom>
          <a:ln w="158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 descr="Hierarchy Level 3 Item 2">
            <a:extLst>
              <a:ext uri="{FF2B5EF4-FFF2-40B4-BE49-F238E27FC236}">
                <a16:creationId xmlns:a16="http://schemas.microsoft.com/office/drawing/2014/main" id="{6D468E1A-B3C5-0D15-2A92-70696DF5A12A}"/>
              </a:ext>
            </a:extLst>
          </p:cNvPr>
          <p:cNvSpPr/>
          <p:nvPr/>
        </p:nvSpPr>
        <p:spPr>
          <a:xfrm>
            <a:off x="754101" y="4810187"/>
            <a:ext cx="1001001" cy="877969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54000" tIns="81000" rIns="54000" bIns="0" numCol="1" spcCol="1270" anchor="t" anchorCtr="0">
            <a:noAutofit/>
          </a:bodyPr>
          <a:lstStyle/>
          <a:p>
            <a:pPr algn="ctr" defTabSz="433388">
              <a:spcBef>
                <a:spcPct val="0"/>
              </a:spcBef>
            </a:pPr>
            <a:r>
              <a:rPr lang="en-US" sz="825" b="1" dirty="0">
                <a:solidFill>
                  <a:srgbClr val="002060"/>
                </a:solidFill>
                <a:latin typeface="Arial Narrow" panose="020B0606020202030204" pitchFamily="34" charset="0"/>
              </a:rPr>
              <a:t>SITES</a:t>
            </a:r>
          </a:p>
          <a:p>
            <a:pPr algn="ctr" defTabSz="43338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700" dirty="0">
                <a:solidFill>
                  <a:srgbClr val="002060"/>
                </a:solidFill>
                <a:latin typeface="Arial Narrow" panose="020B0606020202030204" pitchFamily="34" charset="0"/>
              </a:rPr>
              <a:t>RUHS Emergency Room</a:t>
            </a:r>
          </a:p>
          <a:p>
            <a:pPr algn="ctr" defTabSz="43338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700" b="1" dirty="0">
                <a:solidFill>
                  <a:srgbClr val="FF0000"/>
                </a:solidFill>
                <a:latin typeface="Arial Narrow" panose="020B0606020202030204" pitchFamily="34" charset="0"/>
              </a:rPr>
              <a:t>3</a:t>
            </a:r>
            <a:r>
              <a:rPr lang="en-US" sz="700" dirty="0">
                <a:solidFill>
                  <a:srgbClr val="002060"/>
                </a:solidFill>
                <a:latin typeface="Arial Narrow" panose="020B0606020202030204" pitchFamily="34" charset="0"/>
              </a:rPr>
              <a:t> RUHS Clinics</a:t>
            </a:r>
          </a:p>
          <a:p>
            <a:pPr algn="ctr" defTabSz="43338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700" dirty="0">
                <a:solidFill>
                  <a:srgbClr val="002060"/>
                </a:solidFill>
                <a:latin typeface="Arial Narrow" panose="020B0606020202030204" pitchFamily="34" charset="0"/>
              </a:rPr>
              <a:t>Loma Linda Med Group OB/GYN</a:t>
            </a:r>
          </a:p>
          <a:p>
            <a:pPr algn="ctr" defTabSz="43338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700" dirty="0" err="1">
                <a:solidFill>
                  <a:srgbClr val="002060"/>
                </a:solidFill>
                <a:latin typeface="Arial Narrow" panose="020B0606020202030204" pitchFamily="34" charset="0"/>
              </a:rPr>
              <a:t>DeAnza</a:t>
            </a:r>
            <a:r>
              <a:rPr lang="en-US" sz="700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en-US" sz="700" dirty="0" err="1">
                <a:solidFill>
                  <a:srgbClr val="002060"/>
                </a:solidFill>
                <a:latin typeface="Arial Narrow" panose="020B0606020202030204" pitchFamily="34" charset="0"/>
              </a:rPr>
              <a:t>Orthopaedics</a:t>
            </a:r>
            <a:endParaRPr lang="en-US" sz="700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algn="ctr" defTabSz="43338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25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F9B8892-1430-0827-6448-FC8B35F7E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3204" y="-16923"/>
            <a:ext cx="876300" cy="6857998"/>
          </a:xfrm>
          <a:prstGeom prst="rect">
            <a:avLst/>
          </a:prstGeom>
        </p:spPr>
      </p:pic>
      <p:sp>
        <p:nvSpPr>
          <p:cNvPr id="131" name="Rectangle 130" descr="Hierarchy Level 3 Item 4">
            <a:extLst>
              <a:ext uri="{FF2B5EF4-FFF2-40B4-BE49-F238E27FC236}">
                <a16:creationId xmlns:a16="http://schemas.microsoft.com/office/drawing/2014/main" id="{B1781AE2-2B69-88B8-0F4C-B5C4E73A1DDA}"/>
              </a:ext>
            </a:extLst>
          </p:cNvPr>
          <p:cNvSpPr/>
          <p:nvPr/>
        </p:nvSpPr>
        <p:spPr>
          <a:xfrm>
            <a:off x="1879704" y="6104131"/>
            <a:ext cx="717043" cy="215446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54000" tIns="81000" rIns="54000" bIns="0" numCol="1" spcCol="1270" anchor="t" anchorCtr="0">
            <a:noAutofit/>
          </a:bodyPr>
          <a:lstStyle/>
          <a:p>
            <a:pPr algn="ctr" defTabSz="43338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825" b="1" dirty="0">
                <a:solidFill>
                  <a:srgbClr val="FF0000"/>
                </a:solidFill>
                <a:latin typeface="Arial Narrow" panose="020B0606020202030204" pitchFamily="34" charset="0"/>
              </a:rPr>
              <a:t>1-2</a:t>
            </a:r>
            <a:r>
              <a:rPr lang="en-US" sz="825" b="1" dirty="0">
                <a:solidFill>
                  <a:srgbClr val="002060"/>
                </a:solidFill>
                <a:latin typeface="Arial Narrow" panose="020B0606020202030204" pitchFamily="34" charset="0"/>
              </a:rPr>
              <a:t> Fellows</a:t>
            </a:r>
            <a:endParaRPr lang="en-US" sz="825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645E4D35-E799-B0D9-F6FD-9E07B88BB6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31" idx="0"/>
          </p:cNvCxnSpPr>
          <p:nvPr/>
        </p:nvCxnSpPr>
        <p:spPr>
          <a:xfrm flipV="1">
            <a:off x="2238226" y="5945961"/>
            <a:ext cx="345362" cy="158170"/>
          </a:xfrm>
          <a:prstGeom prst="line">
            <a:avLst/>
          </a:prstGeom>
          <a:ln w="15875">
            <a:solidFill>
              <a:srgbClr val="F897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Rectangle 137" descr="Hierarchy Level 3 Item 4">
            <a:extLst>
              <a:ext uri="{FF2B5EF4-FFF2-40B4-BE49-F238E27FC236}">
                <a16:creationId xmlns:a16="http://schemas.microsoft.com/office/drawing/2014/main" id="{C69E11C5-2505-6FCA-959D-B8C7CA02AFA4}"/>
              </a:ext>
            </a:extLst>
          </p:cNvPr>
          <p:cNvSpPr/>
          <p:nvPr/>
        </p:nvSpPr>
        <p:spPr>
          <a:xfrm>
            <a:off x="6298268" y="6066830"/>
            <a:ext cx="507340" cy="193035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54000" tIns="81000" rIns="54000" bIns="0" numCol="1" spcCol="1270" anchor="t" anchorCtr="0">
            <a:noAutofit/>
          </a:bodyPr>
          <a:lstStyle/>
          <a:p>
            <a:pPr algn="ctr" defTabSz="43338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825" b="1" dirty="0">
                <a:solidFill>
                  <a:srgbClr val="FF0000"/>
                </a:solidFill>
                <a:latin typeface="Arial Narrow" panose="020B0606020202030204" pitchFamily="34" charset="0"/>
              </a:rPr>
              <a:t>6 </a:t>
            </a:r>
            <a:r>
              <a:rPr lang="en-US" sz="825" b="1" dirty="0">
                <a:solidFill>
                  <a:srgbClr val="002060"/>
                </a:solidFill>
                <a:latin typeface="Arial Narrow" panose="020B0606020202030204" pitchFamily="34" charset="0"/>
              </a:rPr>
              <a:t>Fellows</a:t>
            </a:r>
            <a:endParaRPr lang="en-US" sz="825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2B2D6D8D-2BB7-74F7-A70E-56A86B1528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5226784" y="5467829"/>
            <a:ext cx="0" cy="147042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Rectangle 141" descr="Hierarchy Level 3 Item 2">
            <a:extLst>
              <a:ext uri="{FF2B5EF4-FFF2-40B4-BE49-F238E27FC236}">
                <a16:creationId xmlns:a16="http://schemas.microsoft.com/office/drawing/2014/main" id="{63F93E8D-FC7B-AEAB-CBD6-C050AF3613F8}"/>
              </a:ext>
            </a:extLst>
          </p:cNvPr>
          <p:cNvSpPr/>
          <p:nvPr/>
        </p:nvSpPr>
        <p:spPr>
          <a:xfrm>
            <a:off x="7938904" y="4522658"/>
            <a:ext cx="898329" cy="795837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54000" tIns="81000" rIns="54000" bIns="0" numCol="1" spcCol="1270" anchor="t" anchorCtr="0">
            <a:noAutofit/>
          </a:bodyPr>
          <a:lstStyle/>
          <a:p>
            <a:pPr algn="ctr" defTabSz="433388">
              <a:spcBef>
                <a:spcPct val="0"/>
              </a:spcBef>
            </a:pPr>
            <a:r>
              <a:rPr lang="en-US" sz="825" b="1" dirty="0">
                <a:solidFill>
                  <a:srgbClr val="002060"/>
                </a:solidFill>
                <a:latin typeface="Arial Narrow" panose="020B0606020202030204" pitchFamily="34" charset="0"/>
              </a:rPr>
              <a:t>CURRENT ROTATIONS</a:t>
            </a:r>
          </a:p>
          <a:p>
            <a:pPr algn="ctr" defTabSz="43338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825" dirty="0">
                <a:solidFill>
                  <a:srgbClr val="002060"/>
                </a:solidFill>
                <a:latin typeface="Arial Narrow" panose="020B0606020202030204" pitchFamily="34" charset="0"/>
              </a:rPr>
              <a:t>Emergency </a:t>
            </a:r>
          </a:p>
          <a:p>
            <a:pPr algn="ctr" defTabSz="43338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825" dirty="0">
                <a:solidFill>
                  <a:srgbClr val="002060"/>
                </a:solidFill>
                <a:latin typeface="Arial Narrow" panose="020B0606020202030204" pitchFamily="34" charset="0"/>
              </a:rPr>
              <a:t>Research</a:t>
            </a:r>
          </a:p>
          <a:p>
            <a:pPr algn="ctr" defTabSz="43338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825" dirty="0">
                <a:solidFill>
                  <a:srgbClr val="002060"/>
                </a:solidFill>
                <a:latin typeface="Arial Narrow" panose="020B0606020202030204" pitchFamily="34" charset="0"/>
              </a:rPr>
              <a:t>Ultrasonography</a:t>
            </a:r>
          </a:p>
          <a:p>
            <a:pPr algn="ctr" defTabSz="43338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25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C666E94F-5CC1-E1F1-C9CB-FA1325A1E6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 flipV="1">
            <a:off x="7660028" y="4663809"/>
            <a:ext cx="278876" cy="96454"/>
          </a:xfrm>
          <a:prstGeom prst="line">
            <a:avLst/>
          </a:prstGeom>
          <a:ln w="158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F43B997C-BC47-B35C-6353-4DFBB9027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142" idx="2"/>
          </p:cNvCxnSpPr>
          <p:nvPr/>
        </p:nvCxnSpPr>
        <p:spPr>
          <a:xfrm flipV="1">
            <a:off x="8388069" y="5318495"/>
            <a:ext cx="0" cy="135387"/>
          </a:xfrm>
          <a:prstGeom prst="line">
            <a:avLst/>
          </a:prstGeom>
          <a:ln w="158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1A3679F5-4416-7007-4568-265B5FB23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7846810" y="4950739"/>
            <a:ext cx="92094" cy="0"/>
          </a:xfrm>
          <a:prstGeom prst="line">
            <a:avLst/>
          </a:prstGeom>
          <a:ln w="95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3" name="Rectangle 172" descr="Hierarchy Level 3 Item 2">
            <a:extLst>
              <a:ext uri="{FF2B5EF4-FFF2-40B4-BE49-F238E27FC236}">
                <a16:creationId xmlns:a16="http://schemas.microsoft.com/office/drawing/2014/main" id="{8301E737-AFA9-54F1-E28A-25E47A2D6411}"/>
              </a:ext>
            </a:extLst>
          </p:cNvPr>
          <p:cNvSpPr/>
          <p:nvPr/>
        </p:nvSpPr>
        <p:spPr>
          <a:xfrm>
            <a:off x="6119291" y="3219618"/>
            <a:ext cx="705206" cy="462798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54000" tIns="81000" rIns="54000" bIns="0" numCol="1" spcCol="1270" anchor="t" anchorCtr="0">
            <a:noAutofit/>
          </a:bodyPr>
          <a:lstStyle/>
          <a:p>
            <a:pPr algn="ctr" defTabSz="433388">
              <a:spcBef>
                <a:spcPct val="0"/>
              </a:spcBef>
            </a:pPr>
            <a:r>
              <a:rPr lang="en-US" sz="825" b="1" dirty="0">
                <a:solidFill>
                  <a:srgbClr val="002060"/>
                </a:solidFill>
                <a:latin typeface="Arial Narrow" panose="020B0606020202030204" pitchFamily="34" charset="0"/>
              </a:rPr>
              <a:t>Nancy Peterson, NP</a:t>
            </a:r>
            <a:br>
              <a:rPr lang="en-US" sz="975" b="1" dirty="0">
                <a:solidFill>
                  <a:srgbClr val="002060"/>
                </a:solidFill>
                <a:latin typeface="Arial Narrow" panose="020B0606020202030204" pitchFamily="34" charset="0"/>
              </a:rPr>
            </a:br>
            <a:r>
              <a:rPr lang="en-US" sz="825" dirty="0">
                <a:solidFill>
                  <a:srgbClr val="002060"/>
                </a:solidFill>
                <a:latin typeface="Arial Narrow" panose="020B0606020202030204" pitchFamily="34" charset="0"/>
              </a:rPr>
              <a:t>Lead PA</a:t>
            </a:r>
            <a:endParaRPr lang="en-US" sz="975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74" name="Straight Connector 173">
            <a:extLst>
              <a:ext uri="{FF2B5EF4-FFF2-40B4-BE49-F238E27FC236}">
                <a16:creationId xmlns:a16="http://schemas.microsoft.com/office/drawing/2014/main" id="{BE222310-C5B5-05FD-24E0-360B3DB6BC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6714626" y="3101208"/>
            <a:ext cx="0" cy="117536"/>
          </a:xfrm>
          <a:prstGeom prst="line">
            <a:avLst/>
          </a:prstGeom>
          <a:ln w="158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" name="Rectangle 206" descr="Hierarchy Level 3 Item 4">
            <a:extLst>
              <a:ext uri="{FF2B5EF4-FFF2-40B4-BE49-F238E27FC236}">
                <a16:creationId xmlns:a16="http://schemas.microsoft.com/office/drawing/2014/main" id="{2C52FACE-63D3-7E11-EAA4-A6535CBAB249}"/>
              </a:ext>
            </a:extLst>
          </p:cNvPr>
          <p:cNvSpPr/>
          <p:nvPr/>
        </p:nvSpPr>
        <p:spPr>
          <a:xfrm>
            <a:off x="3138779" y="4926539"/>
            <a:ext cx="1182306" cy="338557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54000" tIns="81000" rIns="54000" bIns="0" numCol="1" spcCol="1270" anchor="t" anchorCtr="0">
            <a:noAutofit/>
          </a:bodyPr>
          <a:lstStyle/>
          <a:p>
            <a:pPr algn="ctr" defTabSz="43338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800" b="1" dirty="0">
                <a:solidFill>
                  <a:srgbClr val="002060"/>
                </a:solidFill>
                <a:latin typeface="Arial Narrow" panose="020B0606020202030204" pitchFamily="34" charset="0"/>
              </a:rPr>
              <a:t>Annette Martinez-Lievanos</a:t>
            </a:r>
          </a:p>
          <a:p>
            <a:pPr algn="ctr" defTabSz="43338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700" dirty="0">
                <a:solidFill>
                  <a:srgbClr val="002060"/>
                </a:solidFill>
                <a:latin typeface="Arial Narrow" panose="020B0606020202030204" pitchFamily="34" charset="0"/>
              </a:rPr>
              <a:t>Research Coordinator</a:t>
            </a:r>
          </a:p>
        </p:txBody>
      </p:sp>
      <p:cxnSp>
        <p:nvCxnSpPr>
          <p:cNvPr id="209" name="Straight Connector 208">
            <a:extLst>
              <a:ext uri="{FF2B5EF4-FFF2-40B4-BE49-F238E27FC236}">
                <a16:creationId xmlns:a16="http://schemas.microsoft.com/office/drawing/2014/main" id="{40B5F6BF-343F-FEBE-67C6-E11DF21CCF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07" idx="0"/>
          </p:cNvCxnSpPr>
          <p:nvPr/>
        </p:nvCxnSpPr>
        <p:spPr>
          <a:xfrm flipV="1">
            <a:off x="3729932" y="4834095"/>
            <a:ext cx="112831" cy="92444"/>
          </a:xfrm>
          <a:prstGeom prst="line">
            <a:avLst/>
          </a:prstGeom>
          <a:ln w="158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 descr="Hierarchy Sub Level">
            <a:extLst>
              <a:ext uri="{FF2B5EF4-FFF2-40B4-BE49-F238E27FC236}">
                <a16:creationId xmlns:a16="http://schemas.microsoft.com/office/drawing/2014/main" id="{53E75706-1C6B-8A31-60E0-AEBF25C7AD2A}"/>
              </a:ext>
            </a:extLst>
          </p:cNvPr>
          <p:cNvSpPr/>
          <p:nvPr/>
        </p:nvSpPr>
        <p:spPr>
          <a:xfrm>
            <a:off x="2682640" y="1576001"/>
            <a:ext cx="1370915" cy="319073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6191" tIns="6191" rIns="6191" bIns="6191" numCol="1" spcCol="1270" anchor="ctr" anchorCtr="0">
            <a:noAutofit/>
          </a:bodyPr>
          <a:lstStyle/>
          <a:p>
            <a:pPr algn="ctr" defTabSz="43338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825" b="1" dirty="0">
                <a:solidFill>
                  <a:schemeClr val="bg1"/>
                </a:solidFill>
                <a:latin typeface="Arial Narrow" panose="020B0606020202030204" pitchFamily="34" charset="0"/>
              </a:rPr>
              <a:t>Annette Martinez-Lievanos</a:t>
            </a:r>
            <a:br>
              <a:rPr lang="en-US" sz="825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en-US" sz="825" dirty="0">
                <a:solidFill>
                  <a:schemeClr val="bg1"/>
                </a:solidFill>
                <a:latin typeface="Arial Narrow" panose="020B0606020202030204" pitchFamily="34" charset="0"/>
              </a:rPr>
              <a:t>Special Projects Coordinator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D450ADB-2E30-1E81-F16D-E56FE4DCF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4056585" y="1793835"/>
            <a:ext cx="1294259" cy="0"/>
          </a:xfrm>
          <a:prstGeom prst="line">
            <a:avLst/>
          </a:prstGeom>
          <a:ln w="31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F23925BC-79CB-5F70-1F34-3A016DCB6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271643" y="4203863"/>
            <a:ext cx="0" cy="115397"/>
          </a:xfrm>
          <a:prstGeom prst="line">
            <a:avLst/>
          </a:prstGeom>
          <a:ln w="158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ctangle 71" descr="Hierarchy Level 3 Item 4">
            <a:extLst>
              <a:ext uri="{FF2B5EF4-FFF2-40B4-BE49-F238E27FC236}">
                <a16:creationId xmlns:a16="http://schemas.microsoft.com/office/drawing/2014/main" id="{826ADAD7-8016-56B0-0237-499A7246B91B}"/>
              </a:ext>
            </a:extLst>
          </p:cNvPr>
          <p:cNvSpPr/>
          <p:nvPr/>
        </p:nvSpPr>
        <p:spPr>
          <a:xfrm>
            <a:off x="3418464" y="3311132"/>
            <a:ext cx="1050943" cy="1211526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54000" tIns="81000" rIns="54000" bIns="0" numCol="1" spcCol="1270" anchor="t" anchorCtr="0">
            <a:noAutofit/>
          </a:bodyPr>
          <a:lstStyle/>
          <a:p>
            <a:pPr algn="ctr" defTabSz="433388">
              <a:spcBef>
                <a:spcPct val="0"/>
              </a:spcBef>
            </a:pPr>
            <a:r>
              <a:rPr lang="en-US" sz="825" b="1" dirty="0">
                <a:solidFill>
                  <a:srgbClr val="FF0000"/>
                </a:solidFill>
                <a:latin typeface="Arial Narrow" panose="020B0606020202030204" pitchFamily="34" charset="0"/>
              </a:rPr>
              <a:t>11</a:t>
            </a:r>
            <a:r>
              <a:rPr lang="en-US" sz="825" b="1" dirty="0">
                <a:solidFill>
                  <a:srgbClr val="002060"/>
                </a:solidFill>
                <a:latin typeface="Arial Narrow" panose="020B0606020202030204" pitchFamily="34" charset="0"/>
              </a:rPr>
              <a:t> Core Faculty</a:t>
            </a:r>
            <a:endParaRPr lang="en-US" sz="7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algn="ctr" defTabSz="433388">
              <a:spcBef>
                <a:spcPct val="0"/>
              </a:spcBef>
            </a:pPr>
            <a:r>
              <a:rPr lang="en-US" sz="600" i="1" dirty="0">
                <a:solidFill>
                  <a:srgbClr val="002060"/>
                </a:solidFill>
                <a:latin typeface="Arial Narrow" panose="020B0606020202030204" pitchFamily="34" charset="0"/>
              </a:rPr>
              <a:t>Michael Mesisca, DO</a:t>
            </a:r>
          </a:p>
          <a:p>
            <a:pPr algn="ctr" defTabSz="433388">
              <a:spcBef>
                <a:spcPct val="0"/>
              </a:spcBef>
            </a:pPr>
            <a:r>
              <a:rPr lang="en-US" sz="600" i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Fariuz</a:t>
            </a:r>
            <a:r>
              <a:rPr lang="en-US" sz="600" i="1" dirty="0">
                <a:solidFill>
                  <a:srgbClr val="002060"/>
                </a:solidFill>
                <a:latin typeface="Arial Narrow" panose="020B0606020202030204" pitchFamily="34" charset="0"/>
              </a:rPr>
              <a:t> Despujos Harfouche, MD</a:t>
            </a:r>
          </a:p>
          <a:p>
            <a:pPr algn="ctr" defTabSz="433388">
              <a:spcBef>
                <a:spcPct val="0"/>
              </a:spcBef>
            </a:pPr>
            <a:r>
              <a:rPr lang="en-US" sz="600" i="1" dirty="0">
                <a:solidFill>
                  <a:srgbClr val="002060"/>
                </a:solidFill>
                <a:latin typeface="Arial Narrow" panose="020B0606020202030204" pitchFamily="34" charset="0"/>
              </a:rPr>
              <a:t>Korbin haycock, MD</a:t>
            </a:r>
          </a:p>
          <a:p>
            <a:pPr algn="ctr" defTabSz="433388">
              <a:spcBef>
                <a:spcPct val="0"/>
              </a:spcBef>
            </a:pPr>
            <a:r>
              <a:rPr lang="en-US" sz="600" i="1" dirty="0">
                <a:solidFill>
                  <a:srgbClr val="002060"/>
                </a:solidFill>
                <a:latin typeface="Arial Narrow" panose="020B0606020202030204" pitchFamily="34" charset="0"/>
              </a:rPr>
              <a:t>Eugene Hu., MD</a:t>
            </a:r>
          </a:p>
          <a:p>
            <a:pPr algn="ctr" defTabSz="433388">
              <a:spcBef>
                <a:spcPct val="0"/>
              </a:spcBef>
            </a:pPr>
            <a:r>
              <a:rPr lang="en-US" sz="600" i="1" dirty="0">
                <a:solidFill>
                  <a:srgbClr val="002060"/>
                </a:solidFill>
                <a:latin typeface="Arial Narrow" panose="020B0606020202030204" pitchFamily="34" charset="0"/>
              </a:rPr>
              <a:t>Joel Labha, DO</a:t>
            </a:r>
          </a:p>
          <a:p>
            <a:pPr algn="ctr" defTabSz="433388">
              <a:spcBef>
                <a:spcPct val="0"/>
              </a:spcBef>
            </a:pPr>
            <a:r>
              <a:rPr lang="en-US" sz="600" i="1" dirty="0">
                <a:solidFill>
                  <a:srgbClr val="002060"/>
                </a:solidFill>
                <a:latin typeface="Arial Narrow" panose="020B0606020202030204" pitchFamily="34" charset="0"/>
              </a:rPr>
              <a:t>Stephanie Loe, MD</a:t>
            </a:r>
          </a:p>
          <a:p>
            <a:pPr algn="ctr" defTabSz="433388">
              <a:spcBef>
                <a:spcPct val="0"/>
              </a:spcBef>
            </a:pPr>
            <a:r>
              <a:rPr lang="en-US" sz="600" i="1" dirty="0">
                <a:solidFill>
                  <a:srgbClr val="002060"/>
                </a:solidFill>
                <a:latin typeface="Arial Narrow" panose="020B0606020202030204" pitchFamily="34" charset="0"/>
              </a:rPr>
              <a:t>Thomas Minahan, DO</a:t>
            </a:r>
          </a:p>
          <a:p>
            <a:pPr algn="ctr" defTabSz="433388">
              <a:spcBef>
                <a:spcPct val="0"/>
              </a:spcBef>
            </a:pPr>
            <a:r>
              <a:rPr lang="en-US" sz="600" i="1" dirty="0">
                <a:solidFill>
                  <a:srgbClr val="002060"/>
                </a:solidFill>
                <a:latin typeface="Arial Narrow" panose="020B0606020202030204" pitchFamily="34" charset="0"/>
              </a:rPr>
              <a:t>Andrew Pachon, MD</a:t>
            </a:r>
          </a:p>
          <a:p>
            <a:pPr algn="ctr" defTabSz="433388">
              <a:spcBef>
                <a:spcPct val="0"/>
              </a:spcBef>
            </a:pPr>
            <a:r>
              <a:rPr lang="en-US" sz="600" i="1" dirty="0">
                <a:solidFill>
                  <a:srgbClr val="002060"/>
                </a:solidFill>
                <a:latin typeface="Arial Narrow" panose="020B0606020202030204" pitchFamily="34" charset="0"/>
              </a:rPr>
              <a:t>Melanie Randall, MD</a:t>
            </a:r>
          </a:p>
          <a:p>
            <a:pPr algn="ctr" defTabSz="433388">
              <a:spcBef>
                <a:spcPct val="0"/>
              </a:spcBef>
            </a:pPr>
            <a:r>
              <a:rPr lang="en-US" sz="600" i="1" dirty="0">
                <a:solidFill>
                  <a:srgbClr val="002060"/>
                </a:solidFill>
                <a:latin typeface="Arial Narrow" panose="020B0606020202030204" pitchFamily="34" charset="0"/>
              </a:rPr>
              <a:t>Amy Russell, MD</a:t>
            </a:r>
          </a:p>
          <a:p>
            <a:pPr algn="ctr" defTabSz="433388">
              <a:spcBef>
                <a:spcPct val="0"/>
              </a:spcBef>
            </a:pPr>
            <a:r>
              <a:rPr lang="en-US" sz="600" i="1" dirty="0">
                <a:solidFill>
                  <a:srgbClr val="002060"/>
                </a:solidFill>
                <a:latin typeface="Arial Narrow" panose="020B0606020202030204" pitchFamily="34" charset="0"/>
              </a:rPr>
              <a:t>Mark Thomas, DO</a:t>
            </a:r>
          </a:p>
          <a:p>
            <a:pPr algn="ctr" defTabSz="433388">
              <a:spcBef>
                <a:spcPct val="0"/>
              </a:spcBef>
            </a:pPr>
            <a:endParaRPr lang="en-US" sz="800" i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6CC2D222-4364-A5D4-9E0D-AC66FBF15C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4493301" y="3314972"/>
            <a:ext cx="290887" cy="227472"/>
          </a:xfrm>
          <a:prstGeom prst="line">
            <a:avLst/>
          </a:prstGeom>
          <a:ln w="158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40040335-0902-14B2-21FA-A563052B39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4457038" y="3680842"/>
            <a:ext cx="290888" cy="0"/>
          </a:xfrm>
          <a:prstGeom prst="line">
            <a:avLst/>
          </a:prstGeom>
          <a:ln w="158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Rectangle 144" descr="Hierarchy Level 3 Item 4">
            <a:extLst>
              <a:ext uri="{FF2B5EF4-FFF2-40B4-BE49-F238E27FC236}">
                <a16:creationId xmlns:a16="http://schemas.microsoft.com/office/drawing/2014/main" id="{1F4B40E4-9818-BD9B-A6D0-AB6844A9BBFE}"/>
              </a:ext>
            </a:extLst>
          </p:cNvPr>
          <p:cNvSpPr/>
          <p:nvPr/>
        </p:nvSpPr>
        <p:spPr>
          <a:xfrm>
            <a:off x="3420214" y="5434142"/>
            <a:ext cx="1036824" cy="331115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54000" tIns="81000" rIns="54000" bIns="0" numCol="1" spcCol="1270" anchor="t" anchorCtr="0">
            <a:noAutofit/>
          </a:bodyPr>
          <a:lstStyle/>
          <a:p>
            <a:pPr algn="ctr" defTabSz="433388">
              <a:spcBef>
                <a:spcPct val="0"/>
              </a:spcBef>
            </a:pPr>
            <a:r>
              <a:rPr lang="en-US" sz="800" b="1" dirty="0">
                <a:solidFill>
                  <a:srgbClr val="002060"/>
                </a:solidFill>
                <a:latin typeface="Arial Narrow" panose="020B0606020202030204" pitchFamily="34" charset="0"/>
              </a:rPr>
              <a:t>Korbin H. Haycock, MD</a:t>
            </a:r>
          </a:p>
          <a:p>
            <a:pPr algn="ctr" defTabSz="433388">
              <a:spcBef>
                <a:spcPct val="0"/>
              </a:spcBef>
            </a:pPr>
            <a:r>
              <a:rPr lang="en-US" sz="700" dirty="0">
                <a:solidFill>
                  <a:srgbClr val="002060"/>
                </a:solidFill>
                <a:latin typeface="Arial Narrow" panose="020B0606020202030204" pitchFamily="34" charset="0"/>
              </a:rPr>
              <a:t>Program Director</a:t>
            </a:r>
          </a:p>
        </p:txBody>
      </p:sp>
      <p:sp>
        <p:nvSpPr>
          <p:cNvPr id="154" name="Rectangle 153" descr="Hierarchy Level 3 Item 4">
            <a:extLst>
              <a:ext uri="{FF2B5EF4-FFF2-40B4-BE49-F238E27FC236}">
                <a16:creationId xmlns:a16="http://schemas.microsoft.com/office/drawing/2014/main" id="{9AFB4E0D-5C13-FE5F-EBC3-6480DCDDCF0F}"/>
              </a:ext>
            </a:extLst>
          </p:cNvPr>
          <p:cNvSpPr/>
          <p:nvPr/>
        </p:nvSpPr>
        <p:spPr>
          <a:xfrm>
            <a:off x="2569533" y="5488226"/>
            <a:ext cx="687716" cy="440654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54000" tIns="81000" rIns="54000" bIns="0" numCol="1" spcCol="1270" anchor="t" anchorCtr="0">
            <a:noAutofit/>
          </a:bodyPr>
          <a:lstStyle/>
          <a:p>
            <a:pPr algn="ctr" defTabSz="433388">
              <a:spcBef>
                <a:spcPct val="0"/>
              </a:spcBef>
            </a:pPr>
            <a:r>
              <a:rPr lang="en-US" sz="800" b="1" dirty="0">
                <a:solidFill>
                  <a:srgbClr val="002060"/>
                </a:solidFill>
                <a:latin typeface="Arial Narrow" panose="020B0606020202030204" pitchFamily="34" charset="0"/>
              </a:rPr>
              <a:t>TBD</a:t>
            </a:r>
          </a:p>
          <a:p>
            <a:pPr algn="ctr" defTabSz="433388">
              <a:spcBef>
                <a:spcPct val="0"/>
              </a:spcBef>
            </a:pPr>
            <a:r>
              <a:rPr lang="en-US" sz="700" dirty="0">
                <a:solidFill>
                  <a:srgbClr val="002060"/>
                </a:solidFill>
                <a:latin typeface="Arial Narrow" panose="020B0606020202030204" pitchFamily="34" charset="0"/>
              </a:rPr>
              <a:t>Assoc. Program Director</a:t>
            </a:r>
          </a:p>
        </p:txBody>
      </p: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CD1A94E9-BD03-533E-D7BA-F1FCC73923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3257249" y="5674270"/>
            <a:ext cx="157719" cy="34283"/>
          </a:xfrm>
          <a:prstGeom prst="line">
            <a:avLst/>
          </a:prstGeom>
          <a:ln w="15875">
            <a:solidFill>
              <a:srgbClr val="F897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Rectangle 155" descr="Hierarchy Level 3 Item 4">
            <a:extLst>
              <a:ext uri="{FF2B5EF4-FFF2-40B4-BE49-F238E27FC236}">
                <a16:creationId xmlns:a16="http://schemas.microsoft.com/office/drawing/2014/main" id="{1AE56BDF-26DE-4529-E638-F7AC603AC440}"/>
              </a:ext>
            </a:extLst>
          </p:cNvPr>
          <p:cNvSpPr/>
          <p:nvPr/>
        </p:nvSpPr>
        <p:spPr>
          <a:xfrm>
            <a:off x="2801485" y="6042576"/>
            <a:ext cx="1182306" cy="338557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54000" tIns="81000" rIns="54000" bIns="0" numCol="1" spcCol="1270" anchor="t" anchorCtr="0">
            <a:noAutofit/>
          </a:bodyPr>
          <a:lstStyle/>
          <a:p>
            <a:pPr algn="ctr" defTabSz="43338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800" b="1" dirty="0">
                <a:solidFill>
                  <a:srgbClr val="002060"/>
                </a:solidFill>
                <a:latin typeface="Arial Narrow" panose="020B0606020202030204" pitchFamily="34" charset="0"/>
              </a:rPr>
              <a:t>Annette Martinez-Lievanos</a:t>
            </a:r>
          </a:p>
          <a:p>
            <a:pPr algn="ctr" defTabSz="43338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700" dirty="0">
                <a:solidFill>
                  <a:srgbClr val="002060"/>
                </a:solidFill>
                <a:latin typeface="Arial Narrow" panose="020B0606020202030204" pitchFamily="34" charset="0"/>
              </a:rPr>
              <a:t>Program Coordinator</a:t>
            </a:r>
          </a:p>
        </p:txBody>
      </p: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03D1D1AA-E806-0F61-3504-D191147AF7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3812440" y="5765257"/>
            <a:ext cx="197039" cy="277319"/>
          </a:xfrm>
          <a:prstGeom prst="line">
            <a:avLst/>
          </a:prstGeom>
          <a:ln w="15875">
            <a:solidFill>
              <a:srgbClr val="F897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00C6048E-B7B0-2F59-2641-1E53D726AC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3138779" y="5928880"/>
            <a:ext cx="0" cy="117418"/>
          </a:xfrm>
          <a:prstGeom prst="line">
            <a:avLst/>
          </a:prstGeom>
          <a:ln w="15875">
            <a:solidFill>
              <a:srgbClr val="F897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Connector 178">
            <a:extLst>
              <a:ext uri="{FF2B5EF4-FFF2-40B4-BE49-F238E27FC236}">
                <a16:creationId xmlns:a16="http://schemas.microsoft.com/office/drawing/2014/main" id="{91DD0134-393C-82D8-4852-9E265BBC6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2602212" y="6206892"/>
            <a:ext cx="175275" cy="0"/>
          </a:xfrm>
          <a:prstGeom prst="line">
            <a:avLst/>
          </a:prstGeom>
          <a:ln w="15875">
            <a:solidFill>
              <a:srgbClr val="F897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6" name="Rectangle 185" descr="Hierarchy Level 3 Item 4">
            <a:extLst>
              <a:ext uri="{FF2B5EF4-FFF2-40B4-BE49-F238E27FC236}">
                <a16:creationId xmlns:a16="http://schemas.microsoft.com/office/drawing/2014/main" id="{71F9909E-0B96-9A17-7825-099AC86B70F3}"/>
              </a:ext>
            </a:extLst>
          </p:cNvPr>
          <p:cNvSpPr/>
          <p:nvPr/>
        </p:nvSpPr>
        <p:spPr>
          <a:xfrm>
            <a:off x="4669039" y="5175932"/>
            <a:ext cx="1036687" cy="338557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54000" tIns="81000" rIns="54000" bIns="0" numCol="1" spcCol="1270" anchor="t" anchorCtr="0">
            <a:noAutofit/>
          </a:bodyPr>
          <a:lstStyle/>
          <a:p>
            <a:pPr algn="ctr" defTabSz="433388">
              <a:lnSpc>
                <a:spcPct val="90000"/>
              </a:lnSpc>
              <a:spcBef>
                <a:spcPct val="0"/>
              </a:spcBef>
            </a:pPr>
            <a:r>
              <a:rPr lang="en-US" sz="800" b="1" dirty="0">
                <a:solidFill>
                  <a:srgbClr val="002060"/>
                </a:solidFill>
                <a:latin typeface="Arial Narrow" panose="020B0606020202030204" pitchFamily="34" charset="0"/>
              </a:rPr>
              <a:t>Michael Mesisca, DO</a:t>
            </a:r>
          </a:p>
          <a:p>
            <a:pPr algn="ctr" defTabSz="43338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700" dirty="0">
                <a:solidFill>
                  <a:srgbClr val="002060"/>
                </a:solidFill>
                <a:latin typeface="Arial Narrow" panose="020B0606020202030204" pitchFamily="34" charset="0"/>
              </a:rPr>
              <a:t>Program Director</a:t>
            </a:r>
          </a:p>
        </p:txBody>
      </p:sp>
      <p:sp>
        <p:nvSpPr>
          <p:cNvPr id="187" name="Rectangle 186" descr="Hierarchy Level 3 Item 4">
            <a:extLst>
              <a:ext uri="{FF2B5EF4-FFF2-40B4-BE49-F238E27FC236}">
                <a16:creationId xmlns:a16="http://schemas.microsoft.com/office/drawing/2014/main" id="{A5CD0DDA-18A5-07E7-670D-B9B4BC1CB09A}"/>
              </a:ext>
            </a:extLst>
          </p:cNvPr>
          <p:cNvSpPr/>
          <p:nvPr/>
        </p:nvSpPr>
        <p:spPr>
          <a:xfrm>
            <a:off x="4683323" y="5627176"/>
            <a:ext cx="1182306" cy="338557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54000" tIns="81000" rIns="54000" bIns="0" numCol="1" spcCol="1270" anchor="t" anchorCtr="0">
            <a:noAutofit/>
          </a:bodyPr>
          <a:lstStyle/>
          <a:p>
            <a:pPr algn="ctr" defTabSz="43338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800" b="1" dirty="0">
                <a:solidFill>
                  <a:srgbClr val="002060"/>
                </a:solidFill>
                <a:latin typeface="Arial Narrow" panose="020B0606020202030204" pitchFamily="34" charset="0"/>
              </a:rPr>
              <a:t>Andrew Pachon, MD</a:t>
            </a:r>
          </a:p>
          <a:p>
            <a:pPr algn="ctr" defTabSz="43338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700" dirty="0">
                <a:solidFill>
                  <a:srgbClr val="002060"/>
                </a:solidFill>
                <a:latin typeface="Arial Narrow" panose="020B0606020202030204" pitchFamily="34" charset="0"/>
              </a:rPr>
              <a:t>Assoc. Program Director</a:t>
            </a:r>
          </a:p>
        </p:txBody>
      </p:sp>
      <p:sp>
        <p:nvSpPr>
          <p:cNvPr id="189" name="Rectangle 188" descr="Hierarchy Level 3 Item 4">
            <a:extLst>
              <a:ext uri="{FF2B5EF4-FFF2-40B4-BE49-F238E27FC236}">
                <a16:creationId xmlns:a16="http://schemas.microsoft.com/office/drawing/2014/main" id="{19B082E7-55E2-B454-6963-84D0F3E71A79}"/>
              </a:ext>
            </a:extLst>
          </p:cNvPr>
          <p:cNvSpPr/>
          <p:nvPr/>
        </p:nvSpPr>
        <p:spPr>
          <a:xfrm>
            <a:off x="4808839" y="6104131"/>
            <a:ext cx="1182306" cy="338557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54000" tIns="81000" rIns="54000" bIns="0" numCol="1" spcCol="1270" anchor="t" anchorCtr="0">
            <a:noAutofit/>
          </a:bodyPr>
          <a:lstStyle/>
          <a:p>
            <a:pPr algn="ctr" defTabSz="43338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800" b="1" dirty="0">
                <a:solidFill>
                  <a:srgbClr val="002060"/>
                </a:solidFill>
                <a:latin typeface="Arial Narrow" panose="020B0606020202030204" pitchFamily="34" charset="0"/>
              </a:rPr>
              <a:t>Annette Martinez-Lievanos</a:t>
            </a:r>
          </a:p>
          <a:p>
            <a:pPr algn="ctr" defTabSz="43338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700" dirty="0">
                <a:solidFill>
                  <a:srgbClr val="002060"/>
                </a:solidFill>
                <a:latin typeface="Arial Narrow" panose="020B0606020202030204" pitchFamily="34" charset="0"/>
              </a:rPr>
              <a:t>Program Coordinator</a:t>
            </a:r>
          </a:p>
        </p:txBody>
      </p:sp>
      <p:sp>
        <p:nvSpPr>
          <p:cNvPr id="190" name="Rectangle 189" descr="Hierarchy Level 3 Item 4">
            <a:extLst>
              <a:ext uri="{FF2B5EF4-FFF2-40B4-BE49-F238E27FC236}">
                <a16:creationId xmlns:a16="http://schemas.microsoft.com/office/drawing/2014/main" id="{78B43E85-47D5-A033-4878-2ADE4C0BE1C3}"/>
              </a:ext>
            </a:extLst>
          </p:cNvPr>
          <p:cNvSpPr/>
          <p:nvPr/>
        </p:nvSpPr>
        <p:spPr>
          <a:xfrm>
            <a:off x="4056585" y="6505312"/>
            <a:ext cx="717043" cy="215446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54000" tIns="81000" rIns="54000" bIns="0" numCol="1" spcCol="1270" anchor="t" anchorCtr="0">
            <a:noAutofit/>
          </a:bodyPr>
          <a:lstStyle/>
          <a:p>
            <a:pPr algn="ctr" defTabSz="43338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825" b="1" dirty="0">
                <a:solidFill>
                  <a:srgbClr val="FF0000"/>
                </a:solidFill>
                <a:latin typeface="Arial Narrow" panose="020B0606020202030204" pitchFamily="34" charset="0"/>
              </a:rPr>
              <a:t>1-2</a:t>
            </a:r>
            <a:r>
              <a:rPr lang="en-US" sz="825" b="1" dirty="0">
                <a:solidFill>
                  <a:srgbClr val="002060"/>
                </a:solidFill>
                <a:latin typeface="Arial Narrow" panose="020B0606020202030204" pitchFamily="34" charset="0"/>
              </a:rPr>
              <a:t> Fellows</a:t>
            </a:r>
            <a:endParaRPr lang="en-US" sz="825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91" name="Straight Connector 190">
            <a:extLst>
              <a:ext uri="{FF2B5EF4-FFF2-40B4-BE49-F238E27FC236}">
                <a16:creationId xmlns:a16="http://schemas.microsoft.com/office/drawing/2014/main" id="{43F77208-6C07-1702-2687-8325224DF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4784189" y="6442688"/>
            <a:ext cx="172799" cy="195507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2389818F-66A9-4DA0-D9CA-AFD214C2F5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5230062" y="5989030"/>
            <a:ext cx="0" cy="129928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Connector 215">
            <a:extLst>
              <a:ext uri="{FF2B5EF4-FFF2-40B4-BE49-F238E27FC236}">
                <a16:creationId xmlns:a16="http://schemas.microsoft.com/office/drawing/2014/main" id="{90DAAE4E-EA72-8FFA-F631-FA25BC278C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5389833" y="5095102"/>
            <a:ext cx="136391" cy="88281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Straight Connector 225">
            <a:extLst>
              <a:ext uri="{FF2B5EF4-FFF2-40B4-BE49-F238E27FC236}">
                <a16:creationId xmlns:a16="http://schemas.microsoft.com/office/drawing/2014/main" id="{7D55673D-5D59-95BD-5D54-94C9B78EF0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31" idx="0"/>
          </p:cNvCxnSpPr>
          <p:nvPr/>
        </p:nvCxnSpPr>
        <p:spPr>
          <a:xfrm flipH="1" flipV="1">
            <a:off x="6573028" y="5488226"/>
            <a:ext cx="1" cy="111473"/>
          </a:xfrm>
          <a:prstGeom prst="line">
            <a:avLst/>
          </a:prstGeom>
          <a:ln w="158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1" name="Rectangle 230" descr="Hierarchy Level 3 Item 4">
            <a:extLst>
              <a:ext uri="{FF2B5EF4-FFF2-40B4-BE49-F238E27FC236}">
                <a16:creationId xmlns:a16="http://schemas.microsoft.com/office/drawing/2014/main" id="{4838D42F-3CA1-51DD-DDB4-12D65D6F2775}"/>
              </a:ext>
            </a:extLst>
          </p:cNvPr>
          <p:cNvSpPr/>
          <p:nvPr/>
        </p:nvSpPr>
        <p:spPr>
          <a:xfrm>
            <a:off x="6054685" y="5599699"/>
            <a:ext cx="1036687" cy="338557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54000" tIns="81000" rIns="54000" bIns="0" numCol="1" spcCol="1270" anchor="t" anchorCtr="0">
            <a:noAutofit/>
          </a:bodyPr>
          <a:lstStyle/>
          <a:p>
            <a:pPr algn="ctr" defTabSz="43338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800" b="1" dirty="0">
                <a:solidFill>
                  <a:srgbClr val="002060"/>
                </a:solidFill>
                <a:latin typeface="Arial Narrow" panose="020B0606020202030204" pitchFamily="34" charset="0"/>
              </a:rPr>
              <a:t>Joel Labha, DO</a:t>
            </a:r>
          </a:p>
          <a:p>
            <a:pPr algn="ctr" defTabSz="43338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700" dirty="0">
                <a:solidFill>
                  <a:srgbClr val="002060"/>
                </a:solidFill>
                <a:latin typeface="Arial Narrow" panose="020B0606020202030204" pitchFamily="34" charset="0"/>
              </a:rPr>
              <a:t>Program Director</a:t>
            </a:r>
          </a:p>
        </p:txBody>
      </p:sp>
      <p:cxnSp>
        <p:nvCxnSpPr>
          <p:cNvPr id="232" name="Straight Connector 231">
            <a:extLst>
              <a:ext uri="{FF2B5EF4-FFF2-40B4-BE49-F238E27FC236}">
                <a16:creationId xmlns:a16="http://schemas.microsoft.com/office/drawing/2014/main" id="{540F0B3D-A8E2-32C5-9350-F00E58F8E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551938" y="5938256"/>
            <a:ext cx="0" cy="113696"/>
          </a:xfrm>
          <a:prstGeom prst="line">
            <a:avLst/>
          </a:prstGeom>
          <a:ln w="158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2" name="Straight Connector 271">
            <a:extLst>
              <a:ext uri="{FF2B5EF4-FFF2-40B4-BE49-F238E27FC236}">
                <a16:creationId xmlns:a16="http://schemas.microsoft.com/office/drawing/2014/main" id="{C03F7929-139E-0A88-FA33-39B7C7A88C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7153892" y="3107918"/>
            <a:ext cx="0" cy="161125"/>
          </a:xfrm>
          <a:prstGeom prst="line">
            <a:avLst/>
          </a:prstGeom>
          <a:ln w="158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7" name="Rectangle 276" descr="Hierarchy Level 3 Item 2">
            <a:extLst>
              <a:ext uri="{FF2B5EF4-FFF2-40B4-BE49-F238E27FC236}">
                <a16:creationId xmlns:a16="http://schemas.microsoft.com/office/drawing/2014/main" id="{18B3284C-D7B5-3FE9-FAAD-D073F666C2A7}"/>
              </a:ext>
            </a:extLst>
          </p:cNvPr>
          <p:cNvSpPr/>
          <p:nvPr/>
        </p:nvSpPr>
        <p:spPr>
          <a:xfrm>
            <a:off x="7021698" y="3288725"/>
            <a:ext cx="616863" cy="462798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54000" tIns="81000" rIns="54000" bIns="0" numCol="1" spcCol="1270" anchor="t" anchorCtr="0">
            <a:noAutofit/>
          </a:bodyPr>
          <a:lstStyle/>
          <a:p>
            <a:pPr algn="ctr" defTabSz="433388">
              <a:spcBef>
                <a:spcPct val="0"/>
              </a:spcBef>
            </a:pPr>
            <a:r>
              <a:rPr lang="en-US" sz="825" b="1" dirty="0">
                <a:solidFill>
                  <a:srgbClr val="002060"/>
                </a:solidFill>
                <a:latin typeface="Arial Narrow" panose="020B0606020202030204" pitchFamily="34" charset="0"/>
              </a:rPr>
              <a:t>M. Mia Barrozo</a:t>
            </a:r>
            <a:br>
              <a:rPr lang="en-US" sz="975" b="1" dirty="0">
                <a:solidFill>
                  <a:srgbClr val="002060"/>
                </a:solidFill>
                <a:latin typeface="Arial Narrow" panose="020B0606020202030204" pitchFamily="34" charset="0"/>
              </a:rPr>
            </a:br>
            <a:r>
              <a:rPr lang="en-US" sz="825" dirty="0">
                <a:solidFill>
                  <a:srgbClr val="002060"/>
                </a:solidFill>
                <a:latin typeface="Arial Narrow" panose="020B0606020202030204" pitchFamily="34" charset="0"/>
              </a:rPr>
              <a:t>Admin. Asst.</a:t>
            </a:r>
            <a:endParaRPr lang="en-US" sz="975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279" name="Straight Connector 278">
            <a:extLst>
              <a:ext uri="{FF2B5EF4-FFF2-40B4-BE49-F238E27FC236}">
                <a16:creationId xmlns:a16="http://schemas.microsoft.com/office/drawing/2014/main" id="{D3BBDAEE-BDDE-71D1-89A3-3A0222A2DE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6839161" y="3406391"/>
            <a:ext cx="164540" cy="5685"/>
          </a:xfrm>
          <a:prstGeom prst="line">
            <a:avLst/>
          </a:prstGeom>
          <a:ln w="158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2" name="Rectangle 331" descr="Hierarchy Level 3 Item 5">
            <a:extLst>
              <a:ext uri="{FF2B5EF4-FFF2-40B4-BE49-F238E27FC236}">
                <a16:creationId xmlns:a16="http://schemas.microsoft.com/office/drawing/2014/main" id="{6B819A3D-EF99-101E-EE5F-A7A44E0B628B}"/>
              </a:ext>
            </a:extLst>
          </p:cNvPr>
          <p:cNvSpPr/>
          <p:nvPr/>
        </p:nvSpPr>
        <p:spPr>
          <a:xfrm>
            <a:off x="7784015" y="2668179"/>
            <a:ext cx="1096078" cy="414314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54000" tIns="81000" rIns="54000" bIns="0" numCol="1" spcCol="1270" anchor="t" anchorCtr="0">
            <a:noAutofit/>
          </a:bodyPr>
          <a:lstStyle/>
          <a:p>
            <a:pPr algn="ctr" defTabSz="433388">
              <a:spcBef>
                <a:spcPct val="0"/>
              </a:spcBef>
            </a:pPr>
            <a:r>
              <a:rPr lang="en-US" sz="825" b="1" dirty="0">
                <a:solidFill>
                  <a:srgbClr val="002060"/>
                </a:solidFill>
                <a:latin typeface="Arial Narrow" panose="020B0606020202030204" pitchFamily="34" charset="0"/>
              </a:rPr>
              <a:t>Rodney Koenig, PA-C</a:t>
            </a:r>
            <a:br>
              <a:rPr lang="en-US" sz="825" dirty="0">
                <a:solidFill>
                  <a:srgbClr val="002060"/>
                </a:solidFill>
                <a:latin typeface="Arial Narrow" panose="020B0606020202030204" pitchFamily="34" charset="0"/>
              </a:rPr>
            </a:br>
            <a:r>
              <a:rPr lang="en-US" sz="825" dirty="0">
                <a:solidFill>
                  <a:srgbClr val="002060"/>
                </a:solidFill>
                <a:latin typeface="Arial Narrow" panose="020B0606020202030204" pitchFamily="34" charset="0"/>
              </a:rPr>
              <a:t>Asst. Medical Director</a:t>
            </a:r>
            <a:endParaRPr lang="en-US" sz="975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340" name="Straight Connector 339">
            <a:extLst>
              <a:ext uri="{FF2B5EF4-FFF2-40B4-BE49-F238E27FC236}">
                <a16:creationId xmlns:a16="http://schemas.microsoft.com/office/drawing/2014/main" id="{1CA532EB-2E66-EFBC-2687-C4DCF8076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142" idx="0"/>
          </p:cNvCxnSpPr>
          <p:nvPr/>
        </p:nvCxnSpPr>
        <p:spPr>
          <a:xfrm>
            <a:off x="8388069" y="4429826"/>
            <a:ext cx="0" cy="92832"/>
          </a:xfrm>
          <a:prstGeom prst="line">
            <a:avLst/>
          </a:prstGeom>
          <a:ln w="158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5" name="Straight Connector 344">
            <a:extLst>
              <a:ext uri="{FF2B5EF4-FFF2-40B4-BE49-F238E27FC236}">
                <a16:creationId xmlns:a16="http://schemas.microsoft.com/office/drawing/2014/main" id="{5B878424-2E9F-8732-19EB-D8223F4F0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332" idx="0"/>
          </p:cNvCxnSpPr>
          <p:nvPr/>
        </p:nvCxnSpPr>
        <p:spPr>
          <a:xfrm>
            <a:off x="8331810" y="2604468"/>
            <a:ext cx="244" cy="63711"/>
          </a:xfrm>
          <a:prstGeom prst="line">
            <a:avLst/>
          </a:prstGeom>
          <a:ln w="158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297258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E0D9A-6358-9650-5AF0-9073869A6E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38529" y="1517514"/>
            <a:ext cx="6001966" cy="1892030"/>
          </a:xfrm>
        </p:spPr>
        <p:txBody>
          <a:bodyPr>
            <a:normAutofit/>
          </a:bodyPr>
          <a:lstStyle/>
          <a:p>
            <a:r>
              <a:rPr lang="en-US" b="1" dirty="0">
                <a:latin typeface="Arial Narrow" panose="020B0606020202030204" pitchFamily="34" charset="0"/>
              </a:rPr>
              <a:t>STUDENTS </a:t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en-US" b="1" dirty="0">
                <a:latin typeface="Arial Narrow" panose="020B0606020202030204" pitchFamily="34" charset="0"/>
              </a:rPr>
              <a:t>&amp; </a:t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en-US" b="1" dirty="0">
                <a:latin typeface="Arial Narrow" panose="020B0606020202030204" pitchFamily="34" charset="0"/>
              </a:rPr>
              <a:t>NON-EM RESIDENTS</a:t>
            </a:r>
          </a:p>
        </p:txBody>
      </p:sp>
    </p:spTree>
    <p:extLst>
      <p:ext uri="{BB962C8B-B14F-4D97-AF65-F5344CB8AC3E}">
        <p14:creationId xmlns:p14="http://schemas.microsoft.com/office/powerpoint/2010/main" val="389901687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8F4A5-9A32-BB45-8841-9046068C5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6767" y="191091"/>
            <a:ext cx="4873557" cy="685800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Arial Narrow" panose="020B0606020202030204" pitchFamily="34" charset="0"/>
              </a:rPr>
              <a:t>STUDENTS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293BFED-DB88-EB8C-4388-9399F7888F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599644"/>
              </p:ext>
            </p:extLst>
          </p:nvPr>
        </p:nvGraphicFramePr>
        <p:xfrm>
          <a:off x="1485901" y="1544837"/>
          <a:ext cx="7075294" cy="44362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80899">
                  <a:extLst>
                    <a:ext uri="{9D8B030D-6E8A-4147-A177-3AD203B41FA5}">
                      <a16:colId xmlns:a16="http://schemas.microsoft.com/office/drawing/2014/main" val="839717575"/>
                    </a:ext>
                  </a:extLst>
                </a:gridCol>
                <a:gridCol w="2185591">
                  <a:extLst>
                    <a:ext uri="{9D8B030D-6E8A-4147-A177-3AD203B41FA5}">
                      <a16:colId xmlns:a16="http://schemas.microsoft.com/office/drawing/2014/main" val="543664952"/>
                    </a:ext>
                  </a:extLst>
                </a:gridCol>
                <a:gridCol w="908804">
                  <a:extLst>
                    <a:ext uri="{9D8B030D-6E8A-4147-A177-3AD203B41FA5}">
                      <a16:colId xmlns:a16="http://schemas.microsoft.com/office/drawing/2014/main" val="1901171151"/>
                    </a:ext>
                  </a:extLst>
                </a:gridCol>
              </a:tblGrid>
              <a:tr h="1302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effectLst/>
                          <a:latin typeface="Arial Narrow" panose="020B0606020202030204" pitchFamily="34" charset="0"/>
                        </a:rPr>
                        <a:t>School</a:t>
                      </a:r>
                      <a:endParaRPr lang="en-US" sz="800" b="1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696" marR="5696" marT="5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effectLst/>
                          <a:latin typeface="Arial Narrow" panose="020B0606020202030204" pitchFamily="34" charset="0"/>
                        </a:rPr>
                        <a:t>Discipline</a:t>
                      </a:r>
                      <a:endParaRPr lang="en-US" sz="800" b="1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696" marR="5696" marT="5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effectLst/>
                          <a:latin typeface="Arial Narrow" panose="020B0606020202030204" pitchFamily="34" charset="0"/>
                        </a:rPr>
                        <a:t>Active Rotations</a:t>
                      </a:r>
                      <a:endParaRPr lang="en-US" sz="800" b="1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696" marR="5696" marT="5696" marB="0" anchor="ctr"/>
                </a:tc>
                <a:extLst>
                  <a:ext uri="{0D108BD9-81ED-4DB2-BD59-A6C34878D82A}">
                    <a16:rowId xmlns:a16="http://schemas.microsoft.com/office/drawing/2014/main" val="3874622868"/>
                  </a:ext>
                </a:extLst>
              </a:tr>
              <a:tr h="1316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Arial Narrow" panose="020B0606020202030204" pitchFamily="34" charset="0"/>
                        </a:rPr>
                        <a:t>A.T. Still University - School of Osteopathic Medicine in Arizona (SOMA)</a:t>
                      </a:r>
                      <a:endParaRPr lang="en-US" sz="800" b="0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696" marR="5696" marT="5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Arial Narrow" panose="020B0606020202030204" pitchFamily="34" charset="0"/>
                        </a:rPr>
                        <a:t>Doctor of Osteopathic Medicine (D.O.)</a:t>
                      </a:r>
                      <a:endParaRPr lang="en-US" sz="800" b="0" i="0" u="none" strike="noStrike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696" marR="5696" marT="5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en-US" sz="800" b="0" i="0" u="none" strike="noStrike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696" marR="5696" marT="5696" marB="0" anchor="ctr"/>
                </a:tc>
                <a:extLst>
                  <a:ext uri="{0D108BD9-81ED-4DB2-BD59-A6C34878D82A}">
                    <a16:rowId xmlns:a16="http://schemas.microsoft.com/office/drawing/2014/main" val="2702979924"/>
                  </a:ext>
                </a:extLst>
              </a:tr>
              <a:tr h="1316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Arial Narrow" panose="020B0606020202030204" pitchFamily="34" charset="0"/>
                        </a:rPr>
                        <a:t>California Baptist University - Physician Assistant Studies Program</a:t>
                      </a:r>
                      <a:endParaRPr lang="en-US" sz="800" b="0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696" marR="5696" marT="5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Arial Narrow" panose="020B0606020202030204" pitchFamily="34" charset="0"/>
                        </a:rPr>
                        <a:t>Physician Assistant (P.A.)</a:t>
                      </a:r>
                      <a:endParaRPr lang="en-US" sz="800" b="0" i="0" u="none" strike="noStrike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696" marR="5696" marT="5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Arial Narrow" panose="020B0606020202030204" pitchFamily="34" charset="0"/>
                        </a:rPr>
                        <a:t>10</a:t>
                      </a:r>
                      <a:endParaRPr lang="en-US" sz="800" b="0" i="0" u="none" strike="noStrike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696" marR="5696" marT="5696" marB="0" anchor="ctr"/>
                </a:tc>
                <a:extLst>
                  <a:ext uri="{0D108BD9-81ED-4DB2-BD59-A6C34878D82A}">
                    <a16:rowId xmlns:a16="http://schemas.microsoft.com/office/drawing/2014/main" val="1704611321"/>
                  </a:ext>
                </a:extLst>
              </a:tr>
              <a:tr h="1316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Arial Narrow" panose="020B0606020202030204" pitchFamily="34" charset="0"/>
                        </a:rPr>
                        <a:t>College of Saint Mary - Physician Assistant Program</a:t>
                      </a:r>
                      <a:endParaRPr lang="en-US" sz="800" b="0" i="0" u="none" strike="noStrike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696" marR="5696" marT="5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Arial Narrow" panose="020B0606020202030204" pitchFamily="34" charset="0"/>
                        </a:rPr>
                        <a:t>Physician Assistant (P.A.)</a:t>
                      </a:r>
                      <a:endParaRPr lang="en-US" sz="800" b="0" i="0" u="none" strike="noStrike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696" marR="5696" marT="5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en-US" sz="800" b="0" i="0" u="none" strike="noStrike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696" marR="5696" marT="5696" marB="0" anchor="ctr"/>
                </a:tc>
                <a:extLst>
                  <a:ext uri="{0D108BD9-81ED-4DB2-BD59-A6C34878D82A}">
                    <a16:rowId xmlns:a16="http://schemas.microsoft.com/office/drawing/2014/main" val="853453775"/>
                  </a:ext>
                </a:extLst>
              </a:tr>
              <a:tr h="1316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Arial Narrow" panose="020B0606020202030204" pitchFamily="34" charset="0"/>
                        </a:rPr>
                        <a:t>Des Moines University - College of Osteopathic Medicine</a:t>
                      </a:r>
                      <a:endParaRPr lang="en-US" sz="800" b="0" i="0" u="none" strike="noStrike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696" marR="5696" marT="5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Arial Narrow" panose="020B0606020202030204" pitchFamily="34" charset="0"/>
                        </a:rPr>
                        <a:t>Doctor of Osteopathic Medicine (D.O.)</a:t>
                      </a:r>
                      <a:endParaRPr lang="en-US" sz="800" b="0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696" marR="5696" marT="5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  <a:endParaRPr lang="en-US" sz="800" b="0" i="0" u="none" strike="noStrike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696" marR="5696" marT="5696" marB="0" anchor="ctr"/>
                </a:tc>
                <a:extLst>
                  <a:ext uri="{0D108BD9-81ED-4DB2-BD59-A6C34878D82A}">
                    <a16:rowId xmlns:a16="http://schemas.microsoft.com/office/drawing/2014/main" val="983183312"/>
                  </a:ext>
                </a:extLst>
              </a:tr>
              <a:tr h="1316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Arial Narrow" panose="020B0606020202030204" pitchFamily="34" charset="0"/>
                        </a:rPr>
                        <a:t>Idaho College of Osteopathic Medicine</a:t>
                      </a:r>
                      <a:endParaRPr lang="en-US" sz="800" b="0" i="0" u="none" strike="noStrike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696" marR="5696" marT="5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Arial Narrow" panose="020B0606020202030204" pitchFamily="34" charset="0"/>
                        </a:rPr>
                        <a:t>Doctor of Osteopathic Medicine (D.O.)</a:t>
                      </a:r>
                      <a:endParaRPr lang="en-US" sz="800" b="0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696" marR="5696" marT="5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en-US" sz="800" b="0" i="0" u="none" strike="noStrike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696" marR="5696" marT="5696" marB="0" anchor="ctr"/>
                </a:tc>
                <a:extLst>
                  <a:ext uri="{0D108BD9-81ED-4DB2-BD59-A6C34878D82A}">
                    <a16:rowId xmlns:a16="http://schemas.microsoft.com/office/drawing/2014/main" val="3848063509"/>
                  </a:ext>
                </a:extLst>
              </a:tr>
              <a:tr h="1316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Arial Narrow" panose="020B0606020202030204" pitchFamily="34" charset="0"/>
                        </a:rPr>
                        <a:t>Kansas City University</a:t>
                      </a:r>
                      <a:endParaRPr lang="en-US" sz="800" b="0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696" marR="5696" marT="5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Arial Narrow" panose="020B0606020202030204" pitchFamily="34" charset="0"/>
                        </a:rPr>
                        <a:t>Doctor of Osteopathic Medicine (D.O.)</a:t>
                      </a:r>
                      <a:endParaRPr lang="en-US" sz="800" b="0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696" marR="5696" marT="5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en-US" sz="800" b="0" i="0" u="none" strike="noStrike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696" marR="5696" marT="5696" marB="0" anchor="ctr"/>
                </a:tc>
                <a:extLst>
                  <a:ext uri="{0D108BD9-81ED-4DB2-BD59-A6C34878D82A}">
                    <a16:rowId xmlns:a16="http://schemas.microsoft.com/office/drawing/2014/main" val="2770920539"/>
                  </a:ext>
                </a:extLst>
              </a:tr>
              <a:tr h="1316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Arial Narrow" panose="020B0606020202030204" pitchFamily="34" charset="0"/>
                        </a:rPr>
                        <a:t>Lake Erie College of Osteopathic Medicine</a:t>
                      </a:r>
                      <a:endParaRPr lang="en-US" sz="800" b="0" i="0" u="none" strike="noStrike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696" marR="5696" marT="5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Arial Narrow" panose="020B0606020202030204" pitchFamily="34" charset="0"/>
                        </a:rPr>
                        <a:t>Doctor of Osteopathic Medicine (D.O.)</a:t>
                      </a:r>
                      <a:endParaRPr lang="en-US" sz="800" b="0" i="0" u="none" strike="noStrike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696" marR="5696" marT="5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en-US" sz="800" b="0" i="0" u="none" strike="noStrike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696" marR="5696" marT="5696" marB="0" anchor="ctr"/>
                </a:tc>
                <a:extLst>
                  <a:ext uri="{0D108BD9-81ED-4DB2-BD59-A6C34878D82A}">
                    <a16:rowId xmlns:a16="http://schemas.microsoft.com/office/drawing/2014/main" val="1652068009"/>
                  </a:ext>
                </a:extLst>
              </a:tr>
              <a:tr h="2470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Arial Narrow" panose="020B0606020202030204" pitchFamily="34" charset="0"/>
                        </a:rPr>
                        <a:t>Loma Linda University School of Allied Health Professions, Department of Physician Assistant Sciences</a:t>
                      </a:r>
                      <a:endParaRPr lang="en-US" sz="800" b="0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696" marR="5696" marT="5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Arial Narrow" panose="020B0606020202030204" pitchFamily="34" charset="0"/>
                        </a:rPr>
                        <a:t>Physician Assistant (P.A.)</a:t>
                      </a:r>
                      <a:endParaRPr lang="en-US" sz="800" b="0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696" marR="5696" marT="5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Arial Narrow" panose="020B0606020202030204" pitchFamily="34" charset="0"/>
                        </a:rPr>
                        <a:t>8</a:t>
                      </a:r>
                      <a:endParaRPr lang="en-US" sz="800" b="0" i="0" u="none" strike="noStrike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696" marR="5696" marT="5696" marB="0" anchor="ctr"/>
                </a:tc>
                <a:extLst>
                  <a:ext uri="{0D108BD9-81ED-4DB2-BD59-A6C34878D82A}">
                    <a16:rowId xmlns:a16="http://schemas.microsoft.com/office/drawing/2014/main" val="3981231177"/>
                  </a:ext>
                </a:extLst>
              </a:tr>
              <a:tr h="1316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Arial Narrow" panose="020B0606020202030204" pitchFamily="34" charset="0"/>
                        </a:rPr>
                        <a:t>Loma Linda University School of Medicine - Dept of Medicine</a:t>
                      </a:r>
                      <a:endParaRPr lang="en-US" sz="800" b="0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696" marR="5696" marT="5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Arial Narrow" panose="020B0606020202030204" pitchFamily="34" charset="0"/>
                        </a:rPr>
                        <a:t>Doctor of Medicine (M.D.)</a:t>
                      </a:r>
                      <a:endParaRPr lang="en-US" sz="800" b="0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696" marR="5696" marT="5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en-US" sz="800" b="0" i="0" u="none" strike="noStrike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696" marR="5696" marT="5696" marB="0" anchor="ctr"/>
                </a:tc>
                <a:extLst>
                  <a:ext uri="{0D108BD9-81ED-4DB2-BD59-A6C34878D82A}">
                    <a16:rowId xmlns:a16="http://schemas.microsoft.com/office/drawing/2014/main" val="3197454370"/>
                  </a:ext>
                </a:extLst>
              </a:tr>
              <a:tr h="1316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Arial Narrow" panose="020B0606020202030204" pitchFamily="34" charset="0"/>
                        </a:rPr>
                        <a:t>Medical University of the Americas</a:t>
                      </a:r>
                      <a:endParaRPr lang="en-US" sz="800" b="0" i="0" u="none" strike="noStrike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696" marR="5696" marT="5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Arial Narrow" panose="020B0606020202030204" pitchFamily="34" charset="0"/>
                        </a:rPr>
                        <a:t>Doctor of Medicine (M.D.)</a:t>
                      </a:r>
                      <a:endParaRPr lang="en-US" sz="800" b="0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696" marR="5696" marT="5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en-US" sz="800" b="0" i="0" u="none" strike="noStrike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696" marR="5696" marT="5696" marB="0" anchor="ctr"/>
                </a:tc>
                <a:extLst>
                  <a:ext uri="{0D108BD9-81ED-4DB2-BD59-A6C34878D82A}">
                    <a16:rowId xmlns:a16="http://schemas.microsoft.com/office/drawing/2014/main" val="1711593522"/>
                  </a:ext>
                </a:extLst>
              </a:tr>
              <a:tr h="1316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Arial Narrow" panose="020B0606020202030204" pitchFamily="34" charset="0"/>
                        </a:rPr>
                        <a:t>Michigan State University College of Human Medicine</a:t>
                      </a:r>
                      <a:endParaRPr lang="en-US" sz="800" b="0" i="0" u="none" strike="noStrike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696" marR="5696" marT="5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Arial Narrow" panose="020B0606020202030204" pitchFamily="34" charset="0"/>
                        </a:rPr>
                        <a:t>Doctor of Osteopathic Medicine (D.O.)</a:t>
                      </a:r>
                      <a:endParaRPr lang="en-US" sz="800" b="0" i="0" u="none" strike="noStrike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696" marR="5696" marT="5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en-US" sz="800" b="0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696" marR="5696" marT="5696" marB="0" anchor="ctr"/>
                </a:tc>
                <a:extLst>
                  <a:ext uri="{0D108BD9-81ED-4DB2-BD59-A6C34878D82A}">
                    <a16:rowId xmlns:a16="http://schemas.microsoft.com/office/drawing/2014/main" val="1941338642"/>
                  </a:ext>
                </a:extLst>
              </a:tr>
              <a:tr h="1316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Arial Narrow" panose="020B0606020202030204" pitchFamily="34" charset="0"/>
                        </a:rPr>
                        <a:t>Midwestern University - Arizona College of Osteopathic Medicine</a:t>
                      </a:r>
                      <a:endParaRPr lang="en-US" sz="800" b="0" i="0" u="none" strike="noStrike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696" marR="5696" marT="5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Arial Narrow" panose="020B0606020202030204" pitchFamily="34" charset="0"/>
                        </a:rPr>
                        <a:t>Doctor of Osteopathic Medicine (D.O.)</a:t>
                      </a:r>
                      <a:endParaRPr lang="en-US" sz="800" b="0" i="0" u="none" strike="noStrike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696" marR="5696" marT="5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endParaRPr lang="en-US" sz="800" b="0" i="0" u="none" strike="noStrike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696" marR="5696" marT="5696" marB="0" anchor="ctr"/>
                </a:tc>
                <a:extLst>
                  <a:ext uri="{0D108BD9-81ED-4DB2-BD59-A6C34878D82A}">
                    <a16:rowId xmlns:a16="http://schemas.microsoft.com/office/drawing/2014/main" val="818803942"/>
                  </a:ext>
                </a:extLst>
              </a:tr>
              <a:tr h="24111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Arial Narrow" panose="020B0606020202030204" pitchFamily="34" charset="0"/>
                        </a:rPr>
                        <a:t>Nova Southeastern University; Dr. Kiran C. Patel College of Osteopathic Medicine</a:t>
                      </a:r>
                      <a:endParaRPr lang="en-US" sz="800" b="0" i="0" u="none" strike="noStrike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696" marR="5696" marT="5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Arial Narrow" panose="020B0606020202030204" pitchFamily="34" charset="0"/>
                        </a:rPr>
                        <a:t>Doctor of Osteopathic Medicine (D.O.)</a:t>
                      </a:r>
                      <a:endParaRPr lang="en-US" sz="800" b="0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696" marR="5696" marT="5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en-US" sz="800" b="0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696" marR="5696" marT="5696" marB="0" anchor="ctr"/>
                </a:tc>
                <a:extLst>
                  <a:ext uri="{0D108BD9-81ED-4DB2-BD59-A6C34878D82A}">
                    <a16:rowId xmlns:a16="http://schemas.microsoft.com/office/drawing/2014/main" val="789000638"/>
                  </a:ext>
                </a:extLst>
              </a:tr>
              <a:tr h="1316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Arial Narrow" panose="020B0606020202030204" pitchFamily="34" charset="0"/>
                        </a:rPr>
                        <a:t>Philadelphia College of Osteopathic Medicine</a:t>
                      </a:r>
                      <a:endParaRPr lang="en-US" sz="800" b="0" i="0" u="none" strike="noStrike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696" marR="5696" marT="5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Arial Narrow" panose="020B0606020202030204" pitchFamily="34" charset="0"/>
                        </a:rPr>
                        <a:t>Doctor of Osteopathic Medicine (D.O.)</a:t>
                      </a:r>
                      <a:endParaRPr lang="en-US" sz="800" b="0" i="0" u="none" strike="noStrike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696" marR="5696" marT="5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en-US" sz="800" b="0" i="0" u="none" strike="noStrike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696" marR="5696" marT="5696" marB="0" anchor="ctr"/>
                </a:tc>
                <a:extLst>
                  <a:ext uri="{0D108BD9-81ED-4DB2-BD59-A6C34878D82A}">
                    <a16:rowId xmlns:a16="http://schemas.microsoft.com/office/drawing/2014/main" val="3160611027"/>
                  </a:ext>
                </a:extLst>
              </a:tr>
              <a:tr h="1316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Arial Narrow" panose="020B0606020202030204" pitchFamily="34" charset="0"/>
                        </a:rPr>
                        <a:t>River Plate Adventist University</a:t>
                      </a:r>
                      <a:endParaRPr lang="en-US" sz="800" b="0" i="0" u="none" strike="noStrike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696" marR="5696" marT="5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Arial Narrow" panose="020B0606020202030204" pitchFamily="34" charset="0"/>
                        </a:rPr>
                        <a:t>Doctor of Medicine (M.D.)</a:t>
                      </a:r>
                      <a:endParaRPr lang="en-US" sz="800" b="0" i="0" u="none" strike="noStrike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696" marR="5696" marT="5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en-US" sz="800" b="0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696" marR="5696" marT="5696" marB="0" anchor="ctr"/>
                </a:tc>
                <a:extLst>
                  <a:ext uri="{0D108BD9-81ED-4DB2-BD59-A6C34878D82A}">
                    <a16:rowId xmlns:a16="http://schemas.microsoft.com/office/drawing/2014/main" val="2325674722"/>
                  </a:ext>
                </a:extLst>
              </a:tr>
              <a:tr h="1316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Arial Narrow" panose="020B0606020202030204" pitchFamily="34" charset="0"/>
                        </a:rPr>
                        <a:t>Rocky Vista University</a:t>
                      </a:r>
                      <a:endParaRPr lang="en-US" sz="800" b="0" i="0" u="none" strike="noStrike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696" marR="5696" marT="5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Arial Narrow" panose="020B0606020202030204" pitchFamily="34" charset="0"/>
                        </a:rPr>
                        <a:t>Doctor of Osteopathic Medicine (D.O.)</a:t>
                      </a:r>
                      <a:endParaRPr lang="en-US" sz="800" b="0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696" marR="5696" marT="5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  <a:endParaRPr lang="en-US" sz="800" b="0" i="0" u="none" strike="noStrike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696" marR="5696" marT="5696" marB="0" anchor="ctr"/>
                </a:tc>
                <a:extLst>
                  <a:ext uri="{0D108BD9-81ED-4DB2-BD59-A6C34878D82A}">
                    <a16:rowId xmlns:a16="http://schemas.microsoft.com/office/drawing/2014/main" val="1685012063"/>
                  </a:ext>
                </a:extLst>
              </a:tr>
              <a:tr h="1316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Arial Narrow" panose="020B0606020202030204" pitchFamily="34" charset="0"/>
                        </a:rPr>
                        <a:t>Sackler School of Medicine</a:t>
                      </a:r>
                      <a:endParaRPr lang="en-US" sz="800" b="0" i="0" u="none" strike="noStrike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696" marR="5696" marT="5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Arial Narrow" panose="020B0606020202030204" pitchFamily="34" charset="0"/>
                        </a:rPr>
                        <a:t>Doctor of Medicine (M.D.)</a:t>
                      </a:r>
                      <a:endParaRPr lang="en-US" sz="800" b="0" i="0" u="none" strike="noStrike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696" marR="5696" marT="5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en-US" sz="800" b="0" i="0" u="none" strike="noStrike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696" marR="5696" marT="5696" marB="0" anchor="ctr"/>
                </a:tc>
                <a:extLst>
                  <a:ext uri="{0D108BD9-81ED-4DB2-BD59-A6C34878D82A}">
                    <a16:rowId xmlns:a16="http://schemas.microsoft.com/office/drawing/2014/main" val="1754513024"/>
                  </a:ext>
                </a:extLst>
              </a:tr>
              <a:tr h="1316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Arial Narrow" panose="020B0606020202030204" pitchFamily="34" charset="0"/>
                        </a:rPr>
                        <a:t>St. George's University</a:t>
                      </a:r>
                      <a:endParaRPr lang="en-US" sz="800" b="0" i="0" u="none" strike="noStrike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696" marR="5696" marT="5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Arial Narrow" panose="020B0606020202030204" pitchFamily="34" charset="0"/>
                        </a:rPr>
                        <a:t>Doctor of Medicine (M.D.)</a:t>
                      </a:r>
                      <a:endParaRPr lang="en-US" sz="800" b="0" i="0" u="none" strike="noStrike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696" marR="5696" marT="5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en-US" sz="800" b="0" i="0" u="none" strike="noStrike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696" marR="5696" marT="5696" marB="0" anchor="ctr"/>
                </a:tc>
                <a:extLst>
                  <a:ext uri="{0D108BD9-81ED-4DB2-BD59-A6C34878D82A}">
                    <a16:rowId xmlns:a16="http://schemas.microsoft.com/office/drawing/2014/main" val="1550966590"/>
                  </a:ext>
                </a:extLst>
              </a:tr>
              <a:tr h="1316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Arial Narrow" panose="020B0606020202030204" pitchFamily="34" charset="0"/>
                        </a:rPr>
                        <a:t>Touro University Nevada - College of Osteopathic Medicine</a:t>
                      </a:r>
                      <a:endParaRPr lang="en-US" sz="800" b="0" i="0" u="none" strike="noStrike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696" marR="5696" marT="5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Arial Narrow" panose="020B0606020202030204" pitchFamily="34" charset="0"/>
                        </a:rPr>
                        <a:t>Doctor of Osteopathic Medicine (D.O.)</a:t>
                      </a:r>
                      <a:endParaRPr lang="en-US" sz="800" b="0" i="0" u="none" strike="noStrike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696" marR="5696" marT="5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Arial Narrow" panose="020B0606020202030204" pitchFamily="34" charset="0"/>
                        </a:rPr>
                        <a:t>5</a:t>
                      </a:r>
                      <a:endParaRPr lang="en-US" sz="800" b="0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696" marR="5696" marT="5696" marB="0" anchor="ctr"/>
                </a:tc>
                <a:extLst>
                  <a:ext uri="{0D108BD9-81ED-4DB2-BD59-A6C34878D82A}">
                    <a16:rowId xmlns:a16="http://schemas.microsoft.com/office/drawing/2014/main" val="1003397523"/>
                  </a:ext>
                </a:extLst>
              </a:tr>
              <a:tr h="1316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Arial Narrow" panose="020B0606020202030204" pitchFamily="34" charset="0"/>
                        </a:rPr>
                        <a:t>Tufts University School of Medicine</a:t>
                      </a:r>
                      <a:endParaRPr lang="en-US" sz="800" b="0" i="0" u="none" strike="noStrike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696" marR="5696" marT="5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Arial Narrow" panose="020B0606020202030204" pitchFamily="34" charset="0"/>
                        </a:rPr>
                        <a:t>Doctor of Medicine (M.D.)</a:t>
                      </a:r>
                      <a:endParaRPr lang="en-US" sz="800" b="0" i="0" u="none" strike="noStrike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696" marR="5696" marT="5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en-US" sz="800" b="0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696" marR="5696" marT="5696" marB="0" anchor="ctr"/>
                </a:tc>
                <a:extLst>
                  <a:ext uri="{0D108BD9-81ED-4DB2-BD59-A6C34878D82A}">
                    <a16:rowId xmlns:a16="http://schemas.microsoft.com/office/drawing/2014/main" val="605567755"/>
                  </a:ext>
                </a:extLst>
              </a:tr>
              <a:tr h="1316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Arial Narrow" panose="020B0606020202030204" pitchFamily="34" charset="0"/>
                        </a:rPr>
                        <a:t>Universidad Autonoma de Guadalajara</a:t>
                      </a:r>
                      <a:endParaRPr lang="en-US" sz="800" b="0" i="0" u="none" strike="noStrike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696" marR="5696" marT="5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Arial Narrow" panose="020B0606020202030204" pitchFamily="34" charset="0"/>
                        </a:rPr>
                        <a:t>Doctor of Medicine (M.D.)</a:t>
                      </a:r>
                      <a:endParaRPr lang="en-US" sz="800" b="0" i="0" u="none" strike="noStrike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696" marR="5696" marT="5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en-US" sz="800" b="0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696" marR="5696" marT="5696" marB="0" anchor="ctr"/>
                </a:tc>
                <a:extLst>
                  <a:ext uri="{0D108BD9-81ED-4DB2-BD59-A6C34878D82A}">
                    <a16:rowId xmlns:a16="http://schemas.microsoft.com/office/drawing/2014/main" val="3175188259"/>
                  </a:ext>
                </a:extLst>
              </a:tr>
              <a:tr h="1316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Arial Narrow" panose="020B0606020202030204" pitchFamily="34" charset="0"/>
                        </a:rPr>
                        <a:t>University of California Riverside School of Medicine</a:t>
                      </a:r>
                      <a:endParaRPr lang="en-US" sz="800" b="0" i="0" u="none" strike="noStrike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696" marR="5696" marT="5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Arial Narrow" panose="020B0606020202030204" pitchFamily="34" charset="0"/>
                        </a:rPr>
                        <a:t>Doctor of Medicine (M.D.)</a:t>
                      </a:r>
                      <a:endParaRPr lang="en-US" sz="800" b="0" i="0" u="none" strike="noStrike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696" marR="5696" marT="5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Arial Narrow" panose="020B0606020202030204" pitchFamily="34" charset="0"/>
                        </a:rPr>
                        <a:t>9</a:t>
                      </a:r>
                      <a:endParaRPr lang="en-US" sz="800" b="0" i="0" u="none" strike="noStrike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696" marR="5696" marT="5696" marB="0" anchor="ctr"/>
                </a:tc>
                <a:extLst>
                  <a:ext uri="{0D108BD9-81ED-4DB2-BD59-A6C34878D82A}">
                    <a16:rowId xmlns:a16="http://schemas.microsoft.com/office/drawing/2014/main" val="2870766323"/>
                  </a:ext>
                </a:extLst>
              </a:tr>
              <a:tr h="1316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Arial Narrow" panose="020B0606020202030204" pitchFamily="34" charset="0"/>
                        </a:rPr>
                        <a:t>University of South Alabama</a:t>
                      </a:r>
                      <a:endParaRPr lang="en-US" sz="800" b="0" i="0" u="none" strike="noStrike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696" marR="5696" marT="5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Arial Narrow" panose="020B0606020202030204" pitchFamily="34" charset="0"/>
                        </a:rPr>
                        <a:t>Nurse Practitioner (N.P.)</a:t>
                      </a:r>
                      <a:endParaRPr lang="en-US" sz="800" b="0" i="0" u="none" strike="noStrike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696" marR="5696" marT="5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en-US" sz="800" b="0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696" marR="5696" marT="5696" marB="0" anchor="ctr"/>
                </a:tc>
                <a:extLst>
                  <a:ext uri="{0D108BD9-81ED-4DB2-BD59-A6C34878D82A}">
                    <a16:rowId xmlns:a16="http://schemas.microsoft.com/office/drawing/2014/main" val="4066223253"/>
                  </a:ext>
                </a:extLst>
              </a:tr>
              <a:tr h="1316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Arial Narrow" panose="020B0606020202030204" pitchFamily="34" charset="0"/>
                        </a:rPr>
                        <a:t>University of South Alabama College of Nursing</a:t>
                      </a:r>
                      <a:endParaRPr lang="en-US" sz="800" b="0" i="0" u="none" strike="noStrike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696" marR="5696" marT="5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Arial Narrow" panose="020B0606020202030204" pitchFamily="34" charset="0"/>
                        </a:rPr>
                        <a:t>Nurse Practitioner (N.P.)</a:t>
                      </a:r>
                      <a:endParaRPr lang="en-US" sz="800" b="0" i="0" u="none" strike="noStrike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696" marR="5696" marT="5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en-US" sz="800" b="0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696" marR="5696" marT="5696" marB="0" anchor="ctr"/>
                </a:tc>
                <a:extLst>
                  <a:ext uri="{0D108BD9-81ED-4DB2-BD59-A6C34878D82A}">
                    <a16:rowId xmlns:a16="http://schemas.microsoft.com/office/drawing/2014/main" val="3420816795"/>
                  </a:ext>
                </a:extLst>
              </a:tr>
              <a:tr h="1316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Arial Narrow" panose="020B0606020202030204" pitchFamily="34" charset="0"/>
                        </a:rPr>
                        <a:t>Western University of Health Sciences</a:t>
                      </a:r>
                      <a:endParaRPr lang="en-US" sz="800" b="0" i="0" u="none" strike="noStrike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696" marR="5696" marT="5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Arial Narrow" panose="020B0606020202030204" pitchFamily="34" charset="0"/>
                        </a:rPr>
                        <a:t>Doctor of Osteopathic Medicine (D.O.)</a:t>
                      </a:r>
                      <a:endParaRPr lang="en-US" sz="800" b="0" i="0" u="none" strike="noStrike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696" marR="5696" marT="5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en-US" sz="800" b="0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696" marR="5696" marT="5696" marB="0" anchor="ctr"/>
                </a:tc>
                <a:extLst>
                  <a:ext uri="{0D108BD9-81ED-4DB2-BD59-A6C34878D82A}">
                    <a16:rowId xmlns:a16="http://schemas.microsoft.com/office/drawing/2014/main" val="984186100"/>
                  </a:ext>
                </a:extLst>
              </a:tr>
              <a:tr h="1316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Arial Narrow" panose="020B0606020202030204" pitchFamily="34" charset="0"/>
                        </a:rPr>
                        <a:t>Western University of Health Sciences, COMP</a:t>
                      </a:r>
                      <a:endParaRPr lang="en-US" sz="800" b="0" i="0" u="none" strike="noStrike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696" marR="5696" marT="5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Arial Narrow" panose="020B0606020202030204" pitchFamily="34" charset="0"/>
                        </a:rPr>
                        <a:t>Doctor of Osteopathic Medicine (D.O.)</a:t>
                      </a:r>
                      <a:endParaRPr lang="en-US" sz="800" b="0" i="0" u="none" strike="noStrike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696" marR="5696" marT="5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Arial Narrow" panose="020B0606020202030204" pitchFamily="34" charset="0"/>
                        </a:rPr>
                        <a:t>22</a:t>
                      </a:r>
                      <a:endParaRPr lang="en-US" sz="800" b="0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696" marR="5696" marT="5696" marB="0" anchor="ctr"/>
                </a:tc>
                <a:extLst>
                  <a:ext uri="{0D108BD9-81ED-4DB2-BD59-A6C34878D82A}">
                    <a16:rowId xmlns:a16="http://schemas.microsoft.com/office/drawing/2014/main" val="2805152731"/>
                  </a:ext>
                </a:extLst>
              </a:tr>
              <a:tr h="1316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Arial Narrow" panose="020B0606020202030204" pitchFamily="34" charset="0"/>
                        </a:rPr>
                        <a:t>Western University of Health Sciences, COMP-NW</a:t>
                      </a:r>
                      <a:endParaRPr lang="en-US" sz="800" b="0" i="0" u="none" strike="noStrike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696" marR="5696" marT="5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Arial Narrow" panose="020B0606020202030204" pitchFamily="34" charset="0"/>
                        </a:rPr>
                        <a:t>Doctor of Osteopathic Medicine (D.O.)</a:t>
                      </a:r>
                      <a:endParaRPr lang="en-US" sz="800" b="0" i="0" u="none" strike="noStrike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696" marR="5696" marT="5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en-US" sz="800" b="0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696" marR="5696" marT="5696" marB="0" anchor="ctr"/>
                </a:tc>
                <a:extLst>
                  <a:ext uri="{0D108BD9-81ED-4DB2-BD59-A6C34878D82A}">
                    <a16:rowId xmlns:a16="http://schemas.microsoft.com/office/drawing/2014/main" val="3485743442"/>
                  </a:ext>
                </a:extLst>
              </a:tr>
              <a:tr h="1316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Arial Narrow" panose="020B0606020202030204" pitchFamily="34" charset="0"/>
                        </a:rPr>
                        <a:t>Western University of Health Sciences/CHS</a:t>
                      </a:r>
                      <a:endParaRPr lang="en-US" sz="800" b="0" i="0" u="none" strike="noStrike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696" marR="5696" marT="5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Arial Narrow" panose="020B0606020202030204" pitchFamily="34" charset="0"/>
                        </a:rPr>
                        <a:t>Physician Assistant (P.A.)</a:t>
                      </a:r>
                      <a:endParaRPr lang="en-US" sz="800" b="0" i="0" u="none" strike="noStrike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696" marR="5696" marT="5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Arial Narrow" panose="020B0606020202030204" pitchFamily="34" charset="0"/>
                        </a:rPr>
                        <a:t>12</a:t>
                      </a:r>
                      <a:endParaRPr lang="en-US" sz="800" b="0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696" marR="5696" marT="5696" marB="0" anchor="ctr"/>
                </a:tc>
                <a:extLst>
                  <a:ext uri="{0D108BD9-81ED-4DB2-BD59-A6C34878D82A}">
                    <a16:rowId xmlns:a16="http://schemas.microsoft.com/office/drawing/2014/main" val="1255670592"/>
                  </a:ext>
                </a:extLst>
              </a:tr>
              <a:tr h="1316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Arial Narrow" panose="020B0606020202030204" pitchFamily="34" charset="0"/>
                        </a:rPr>
                        <a:t>William Carey College of Osteopathic Medicine</a:t>
                      </a:r>
                      <a:endParaRPr lang="en-US" sz="800" b="0" i="0" u="none" strike="noStrike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696" marR="5696" marT="5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Arial Narrow" panose="020B0606020202030204" pitchFamily="34" charset="0"/>
                        </a:rPr>
                        <a:t>Doctor of Osteopathic Medicine (D.O.)</a:t>
                      </a:r>
                      <a:endParaRPr lang="en-US" sz="800" b="0" i="0" u="none" strike="noStrike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696" marR="5696" marT="5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en-US" sz="800" b="0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696" marR="5696" marT="5696" marB="0" anchor="ctr"/>
                </a:tc>
                <a:extLst>
                  <a:ext uri="{0D108BD9-81ED-4DB2-BD59-A6C34878D82A}">
                    <a16:rowId xmlns:a16="http://schemas.microsoft.com/office/drawing/2014/main" val="4242237628"/>
                  </a:ext>
                </a:extLst>
              </a:tr>
              <a:tr h="1316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Arial Narrow" panose="020B0606020202030204" pitchFamily="34" charset="0"/>
                        </a:rPr>
                        <a:t>Yale School of Medicine- Physician Assistant Online Program</a:t>
                      </a:r>
                      <a:endParaRPr lang="en-US" sz="800" b="0" i="0" u="none" strike="noStrike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696" marR="5696" marT="5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Arial Narrow" panose="020B0606020202030204" pitchFamily="34" charset="0"/>
                        </a:rPr>
                        <a:t>Physician Assistant (P.A.)</a:t>
                      </a:r>
                      <a:endParaRPr lang="en-US" sz="800" b="0" i="0" u="none" strike="noStrike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696" marR="5696" marT="5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en-US" sz="800" b="0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696" marR="5696" marT="5696" marB="0" anchor="ctr"/>
                </a:tc>
                <a:extLst>
                  <a:ext uri="{0D108BD9-81ED-4DB2-BD59-A6C34878D82A}">
                    <a16:rowId xmlns:a16="http://schemas.microsoft.com/office/drawing/2014/main" val="2776169387"/>
                  </a:ext>
                </a:extLst>
              </a:tr>
              <a:tr h="1316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n-US" sz="800" b="0" i="0" u="none" strike="noStrike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696" marR="5696" marT="5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en-US" sz="800" b="0" i="0" u="none" strike="noStrike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696" marR="5696" marT="5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Arial Narrow" panose="020B0606020202030204" pitchFamily="34" charset="0"/>
                        </a:rPr>
                        <a:t>95</a:t>
                      </a:r>
                      <a:endParaRPr lang="en-US" sz="800" b="0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696" marR="5696" marT="5696" marB="0" anchor="ctr"/>
                </a:tc>
                <a:extLst>
                  <a:ext uri="{0D108BD9-81ED-4DB2-BD59-A6C34878D82A}">
                    <a16:rowId xmlns:a16="http://schemas.microsoft.com/office/drawing/2014/main" val="243042648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B04D6FE-413A-ECA0-2C3D-D7DC5146FD58}"/>
              </a:ext>
            </a:extLst>
          </p:cNvPr>
          <p:cNvSpPr txBox="1"/>
          <p:nvPr/>
        </p:nvSpPr>
        <p:spPr>
          <a:xfrm>
            <a:off x="1436284" y="909720"/>
            <a:ext cx="71745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2060"/>
                </a:solidFill>
                <a:latin typeface="Arial Narrow" panose="020B0606020202030204" pitchFamily="34" charset="0"/>
              </a:rPr>
              <a:t>We have added NEW rotations to our Student Clerkship. We now offer Ultrasonography, Research and pending EMS.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913F30-34F6-9C86-EB5B-C448D663F4BD}"/>
              </a:ext>
            </a:extLst>
          </p:cNvPr>
          <p:cNvSpPr txBox="1"/>
          <p:nvPr/>
        </p:nvSpPr>
        <p:spPr>
          <a:xfrm>
            <a:off x="1485900" y="1267838"/>
            <a:ext cx="70752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solidFill>
                  <a:srgbClr val="002060"/>
                </a:solidFill>
                <a:latin typeface="Arial Narrow" panose="020B0606020202030204" pitchFamily="34" charset="0"/>
              </a:rPr>
              <a:t>Below are the list of schools, disciplines and rotators from each site that visited our Emergency Room.</a:t>
            </a:r>
          </a:p>
        </p:txBody>
      </p:sp>
    </p:spTree>
    <p:extLst>
      <p:ext uri="{BB962C8B-B14F-4D97-AF65-F5344CB8AC3E}">
        <p14:creationId xmlns:p14="http://schemas.microsoft.com/office/powerpoint/2010/main" val="281910255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53B5222-A501-1F4E-5A22-95264584A50D}"/>
              </a:ext>
            </a:extLst>
          </p:cNvPr>
          <p:cNvSpPr txBox="1">
            <a:spLocks/>
          </p:cNvSpPr>
          <p:nvPr/>
        </p:nvSpPr>
        <p:spPr>
          <a:xfrm>
            <a:off x="1458436" y="363415"/>
            <a:ext cx="6742444" cy="582805"/>
          </a:xfrm>
          <a:prstGeom prst="rect">
            <a:avLst/>
          </a:prstGeom>
        </p:spPr>
        <p:txBody>
          <a:bodyPr vert="horz" lIns="0" tIns="0" rIns="0" bIns="0" rtlCol="0" anchor="b" anchorCtr="1">
            <a:normAutofit fontScale="70000" lnSpcReduction="20000"/>
          </a:bodyPr>
          <a:lstStyle>
            <a:lvl1pPr algn="ctr" defTabSz="914400" rtl="0" eaLnBrk="1" latinLnBrk="0" hangingPunct="1">
              <a:lnSpc>
                <a:spcPts val="4600"/>
              </a:lnSpc>
              <a:spcBef>
                <a:spcPct val="0"/>
              </a:spcBef>
              <a:buNone/>
              <a:defRPr sz="4400" u="none" kern="1200" baseline="0">
                <a:solidFill>
                  <a:srgbClr val="003469"/>
                </a:solidFill>
                <a:uFill>
                  <a:solidFill>
                    <a:schemeClr val="tx2">
                      <a:lumMod val="40000"/>
                      <a:lumOff val="60000"/>
                    </a:schemeClr>
                  </a:solidFill>
                </a:uFill>
                <a:latin typeface="Open Sans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Arial Narrow" panose="020B0606020202030204" pitchFamily="34" charset="0"/>
              </a:rPr>
              <a:t>NON-EM &amp; NON-RUHS RESIDENT ROTATORS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BFFBFBDA-8EDC-3001-F513-578E0D1642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4834701"/>
              </p:ext>
            </p:extLst>
          </p:nvPr>
        </p:nvGraphicFramePr>
        <p:xfrm>
          <a:off x="1716094" y="1109564"/>
          <a:ext cx="6227128" cy="46388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1196">
                  <a:extLst>
                    <a:ext uri="{9D8B030D-6E8A-4147-A177-3AD203B41FA5}">
                      <a16:colId xmlns:a16="http://schemas.microsoft.com/office/drawing/2014/main" val="1972675621"/>
                    </a:ext>
                  </a:extLst>
                </a:gridCol>
                <a:gridCol w="1693643">
                  <a:extLst>
                    <a:ext uri="{9D8B030D-6E8A-4147-A177-3AD203B41FA5}">
                      <a16:colId xmlns:a16="http://schemas.microsoft.com/office/drawing/2014/main" val="433332134"/>
                    </a:ext>
                  </a:extLst>
                </a:gridCol>
                <a:gridCol w="1057243">
                  <a:extLst>
                    <a:ext uri="{9D8B030D-6E8A-4147-A177-3AD203B41FA5}">
                      <a16:colId xmlns:a16="http://schemas.microsoft.com/office/drawing/2014/main" val="2728685577"/>
                    </a:ext>
                  </a:extLst>
                </a:gridCol>
                <a:gridCol w="2355046">
                  <a:extLst>
                    <a:ext uri="{9D8B030D-6E8A-4147-A177-3AD203B41FA5}">
                      <a16:colId xmlns:a16="http://schemas.microsoft.com/office/drawing/2014/main" val="83807881"/>
                    </a:ext>
                  </a:extLst>
                </a:gridCol>
              </a:tblGrid>
              <a:tr h="50976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INSTITUTION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DEPARTMENT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PGY LEVEL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LENGTH OF ROTATION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4728852"/>
                  </a:ext>
                </a:extLst>
              </a:tr>
              <a:tr h="29986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</a:rPr>
                        <a:t>RUHS</a:t>
                      </a:r>
                      <a:endParaRPr lang="en-US" sz="14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</a:rPr>
                        <a:t>EM</a:t>
                      </a:r>
                      <a:endParaRPr lang="en-US" sz="14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</a:rPr>
                        <a:t>PGY-I</a:t>
                      </a:r>
                      <a:endParaRPr lang="en-US" sz="14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7.75 months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7195852"/>
                  </a:ext>
                </a:extLst>
              </a:tr>
              <a:tr h="29986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RUHS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PGY-II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9 months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1823997"/>
                  </a:ext>
                </a:extLst>
              </a:tr>
              <a:tr h="29986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RUHS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Anesthesia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PGY-I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1 month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6976397"/>
                  </a:ext>
                </a:extLst>
              </a:tr>
              <a:tr h="29986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RUHS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Neurology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PGY-I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1 month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7089499"/>
                  </a:ext>
                </a:extLst>
              </a:tr>
              <a:tr h="29986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RUHS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Neurosurgery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PGY-I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1 month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63241"/>
                  </a:ext>
                </a:extLst>
              </a:tr>
              <a:tr h="29986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</a:rPr>
                        <a:t>RUHS</a:t>
                      </a:r>
                      <a:endParaRPr lang="en-US" sz="14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</a:rPr>
                        <a:t>Orthopaedics</a:t>
                      </a:r>
                      <a:endParaRPr lang="en-US" sz="14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PGY-I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1 month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830119"/>
                  </a:ext>
                </a:extLst>
              </a:tr>
              <a:tr h="29986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</a:rPr>
                        <a:t>RUHS</a:t>
                      </a:r>
                      <a:endParaRPr lang="en-US" sz="14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Radiology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PGY-I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1 month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1979246"/>
                  </a:ext>
                </a:extLst>
              </a:tr>
              <a:tr h="29986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RUHS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Internal Medicine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PGY-II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2 weeks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3547897"/>
                  </a:ext>
                </a:extLst>
              </a:tr>
              <a:tr h="40481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RUHS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Family Medicine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PGY-II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1 month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i="1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</a:rPr>
                        <a:t>(four x one-week blocks)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3770638"/>
                  </a:ext>
                </a:extLst>
              </a:tr>
              <a:tr h="29986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LLUMC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Family Medicine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PGY-II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1 month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8588279"/>
                  </a:ext>
                </a:extLst>
              </a:tr>
              <a:tr h="29986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LLUMC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Emergency Medicine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PGY-I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1 month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2504333"/>
                  </a:ext>
                </a:extLst>
              </a:tr>
              <a:tr h="29986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LLUMC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Emergency Medicine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PGY-II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1 or 2 months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4173014"/>
                  </a:ext>
                </a:extLst>
              </a:tr>
              <a:tr h="3648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LLUMC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Emergency Medicine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PGY-III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1 or 2 months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3646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337043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85690-EB80-2C65-8164-F21B0C148A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69544" y="2308860"/>
            <a:ext cx="4604912" cy="746760"/>
          </a:xfrm>
        </p:spPr>
        <p:txBody>
          <a:bodyPr>
            <a:normAutofit/>
          </a:bodyPr>
          <a:lstStyle/>
          <a:p>
            <a:r>
              <a:rPr lang="en-US" b="1" dirty="0">
                <a:latin typeface="Arial Narrow" panose="020B0606020202030204" pitchFamily="34" charset="0"/>
              </a:rPr>
              <a:t>SCRIBE PROGRAM</a:t>
            </a:r>
          </a:p>
        </p:txBody>
      </p:sp>
    </p:spTree>
    <p:extLst>
      <p:ext uri="{BB962C8B-B14F-4D97-AF65-F5344CB8AC3E}">
        <p14:creationId xmlns:p14="http://schemas.microsoft.com/office/powerpoint/2010/main" val="69634874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4F63C-B9BF-48B3-8394-43FE92F59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2264" y="282100"/>
            <a:ext cx="5019472" cy="710119"/>
          </a:xfrm>
        </p:spPr>
        <p:txBody>
          <a:bodyPr/>
          <a:lstStyle/>
          <a:p>
            <a:r>
              <a:rPr lang="en-US" b="1" dirty="0">
                <a:latin typeface="Arial Narrow" panose="020B0606020202030204" pitchFamily="34" charset="0"/>
              </a:rPr>
              <a:t>PROGRAM DETAILS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9B0151-9AE1-BA5C-A2AF-D0AD147D03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04005" y="992219"/>
            <a:ext cx="7315200" cy="710119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en-US" sz="2800" dirty="0">
                <a:solidFill>
                  <a:srgbClr val="002060"/>
                </a:solidFill>
                <a:latin typeface="Arial Narrow" panose="020B0606020202030204" pitchFamily="34" charset="0"/>
              </a:rPr>
              <a:t>Scribes provide their services throughout RUHS in various departments but the Emergency Department is their home base.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52FE8AB5-21F8-C6EC-6624-A79422B2CF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551334"/>
              </p:ext>
            </p:extLst>
          </p:nvPr>
        </p:nvGraphicFramePr>
        <p:xfrm>
          <a:off x="1913605" y="3590804"/>
          <a:ext cx="6096000" cy="22603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8111">
                  <a:extLst>
                    <a:ext uri="{9D8B030D-6E8A-4147-A177-3AD203B41FA5}">
                      <a16:colId xmlns:a16="http://schemas.microsoft.com/office/drawing/2014/main" val="758830665"/>
                    </a:ext>
                  </a:extLst>
                </a:gridCol>
                <a:gridCol w="3356042">
                  <a:extLst>
                    <a:ext uri="{9D8B030D-6E8A-4147-A177-3AD203B41FA5}">
                      <a16:colId xmlns:a16="http://schemas.microsoft.com/office/drawing/2014/main" val="858485705"/>
                    </a:ext>
                  </a:extLst>
                </a:gridCol>
                <a:gridCol w="1481847">
                  <a:extLst>
                    <a:ext uri="{9D8B030D-6E8A-4147-A177-3AD203B41FA5}">
                      <a16:colId xmlns:a16="http://schemas.microsoft.com/office/drawing/2014/main" val="32336976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LOCATION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DEPARTMENT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TOTAL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91365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 Narrow" panose="020B0606020202030204" pitchFamily="34" charset="0"/>
                        </a:rPr>
                        <a:t>RUHS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 Narrow" panose="020B0606020202030204" pitchFamily="34" charset="0"/>
                        </a:rPr>
                        <a:t>Emergency Medicine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 Narrow" panose="020B0606020202030204" pitchFamily="34" charset="0"/>
                        </a:rPr>
                        <a:t>46 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5547009"/>
                  </a:ext>
                </a:extLst>
              </a:tr>
              <a:tr h="406184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 Narrow" panose="020B0606020202030204" pitchFamily="34" charset="0"/>
                        </a:rPr>
                        <a:t>RUHS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 Narrow" panose="020B0606020202030204" pitchFamily="34" charset="0"/>
                        </a:rPr>
                        <a:t>OB/GYN </a:t>
                      </a:r>
                      <a:r>
                        <a:rPr lang="en-US" sz="1000" b="1" i="1" dirty="0">
                          <a:latin typeface="Arial Narrow" panose="020B0606020202030204" pitchFamily="34" charset="0"/>
                        </a:rPr>
                        <a:t>(Loma Linda Med. Group)</a:t>
                      </a:r>
                      <a:endParaRPr lang="en-US" b="1" i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 Narrow" panose="020B0606020202030204" pitchFamily="34" charset="0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48367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 Narrow" panose="020B0606020202030204" pitchFamily="34" charset="0"/>
                        </a:rPr>
                        <a:t>RUHS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 Narrow" panose="020B0606020202030204" pitchFamily="34" charset="0"/>
                        </a:rPr>
                        <a:t>Orthopaedics</a:t>
                      </a:r>
                      <a:r>
                        <a:rPr lang="en-US" dirty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000" b="1" i="1" dirty="0">
                          <a:latin typeface="Arial Narrow" panose="020B0606020202030204" pitchFamily="34" charset="0"/>
                        </a:rPr>
                        <a:t>(</a:t>
                      </a:r>
                      <a:r>
                        <a:rPr lang="en-US" sz="1000" b="1" i="1" dirty="0" err="1">
                          <a:latin typeface="Arial Narrow" panose="020B0606020202030204" pitchFamily="34" charset="0"/>
                        </a:rPr>
                        <a:t>DeAnza</a:t>
                      </a:r>
                      <a:r>
                        <a:rPr lang="en-US" sz="1000" b="1" i="1" dirty="0">
                          <a:latin typeface="Arial Narrow" panose="020B0606020202030204" pitchFamily="34" charset="0"/>
                        </a:rPr>
                        <a:t> Group)</a:t>
                      </a:r>
                      <a:endParaRPr lang="en-US" b="1" i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 Narrow" panose="020B0606020202030204" pitchFamily="34" charset="0"/>
                        </a:rPr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8076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 Narrow" panose="020B0606020202030204" pitchFamily="34" charset="0"/>
                        </a:rPr>
                        <a:t>RUHS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 Narrow" panose="020B0606020202030204" pitchFamily="34" charset="0"/>
                        </a:rPr>
                        <a:t>Community Health Clinic </a:t>
                      </a:r>
                      <a:r>
                        <a:rPr lang="en-US" sz="1000" dirty="0">
                          <a:latin typeface="Arial Narrow" panose="020B0606020202030204" pitchFamily="34" charset="0"/>
                        </a:rPr>
                        <a:t>(Main Campus)</a:t>
                      </a:r>
                      <a:endParaRPr lang="en-US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 Narrow" panose="020B0606020202030204" pitchFamily="34" charset="0"/>
                        </a:rPr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81804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 Narrow" panose="020B0606020202030204" pitchFamily="34" charset="0"/>
                        </a:rPr>
                        <a:t>RUHS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 Narrow" panose="020B0606020202030204" pitchFamily="34" charset="0"/>
                        </a:rPr>
                        <a:t>Corona Community Health Care Ctr.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 Narrow" panose="020B0606020202030204" pitchFamily="34" charset="0"/>
                        </a:rPr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516040"/>
                  </a:ext>
                </a:extLst>
              </a:tr>
            </a:tbl>
          </a:graphicData>
        </a:graphic>
      </p:graphicFrame>
      <p:sp>
        <p:nvSpPr>
          <p:cNvPr id="5" name="Subtitle 2">
            <a:extLst>
              <a:ext uri="{FF2B5EF4-FFF2-40B4-BE49-F238E27FC236}">
                <a16:creationId xmlns:a16="http://schemas.microsoft.com/office/drawing/2014/main" id="{EEA9DE1C-0801-C748-04D3-2CEBCB31BF83}"/>
              </a:ext>
            </a:extLst>
          </p:cNvPr>
          <p:cNvSpPr txBox="1">
            <a:spLocks/>
          </p:cNvSpPr>
          <p:nvPr/>
        </p:nvSpPr>
        <p:spPr>
          <a:xfrm>
            <a:off x="2034296" y="1911886"/>
            <a:ext cx="5075407" cy="1517513"/>
          </a:xfrm>
          <a:prstGeom prst="rect">
            <a:avLst/>
          </a:prstGeom>
        </p:spPr>
        <p:txBody>
          <a:bodyPr vert="horz" lIns="0" tIns="0" rIns="0" bIns="0" rtlCol="0" anchor="t" anchorCtr="1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rgbClr val="8A8C91"/>
                </a:solidFill>
                <a:latin typeface="Open Sans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b="1" dirty="0">
                <a:solidFill>
                  <a:srgbClr val="002060"/>
                </a:solidFill>
                <a:latin typeface="Arial Narrow" panose="020B0606020202030204" pitchFamily="34" charset="0"/>
              </a:rPr>
              <a:t>Scribe Manager: </a:t>
            </a:r>
            <a:r>
              <a:rPr lang="en-US" sz="2800" dirty="0">
                <a:solidFill>
                  <a:srgbClr val="002060"/>
                </a:solidFill>
                <a:latin typeface="Arial Narrow" panose="020B0606020202030204" pitchFamily="34" charset="0"/>
              </a:rPr>
              <a:t>Sheranda McGee</a:t>
            </a:r>
          </a:p>
          <a:p>
            <a:pPr algn="l"/>
            <a:r>
              <a:rPr lang="en-US" sz="2800" b="1" dirty="0">
                <a:solidFill>
                  <a:srgbClr val="002060"/>
                </a:solidFill>
                <a:latin typeface="Arial Narrow" panose="020B0606020202030204" pitchFamily="34" charset="0"/>
              </a:rPr>
              <a:t>4 </a:t>
            </a:r>
            <a:r>
              <a:rPr lang="en-US" sz="2800" dirty="0">
                <a:solidFill>
                  <a:srgbClr val="002060"/>
                </a:solidFill>
                <a:latin typeface="Arial Narrow" panose="020B0606020202030204" pitchFamily="34" charset="0"/>
              </a:rPr>
              <a:t>Lead SCRIBES</a:t>
            </a:r>
          </a:p>
          <a:p>
            <a:pPr algn="l"/>
            <a:r>
              <a:rPr lang="en-US" sz="2800" b="1" dirty="0">
                <a:solidFill>
                  <a:srgbClr val="002060"/>
                </a:solidFill>
                <a:latin typeface="Arial Narrow" panose="020B0606020202030204" pitchFamily="34" charset="0"/>
              </a:rPr>
              <a:t>46+ </a:t>
            </a:r>
            <a:r>
              <a:rPr lang="en-US" sz="2800" dirty="0">
                <a:solidFill>
                  <a:srgbClr val="002060"/>
                </a:solidFill>
                <a:latin typeface="Arial Narrow" panose="020B0606020202030204" pitchFamily="34" charset="0"/>
              </a:rPr>
              <a:t>SCRIBES for all programs</a:t>
            </a:r>
          </a:p>
          <a:p>
            <a:endParaRPr lang="en-US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33918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6C89F-E746-0892-C636-0BE8C9E761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0802" y="389105"/>
            <a:ext cx="4350696" cy="724711"/>
          </a:xfrm>
        </p:spPr>
        <p:txBody>
          <a:bodyPr/>
          <a:lstStyle/>
          <a:p>
            <a:r>
              <a:rPr lang="en-US" b="1" dirty="0">
                <a:latin typeface="Arial Narrow" panose="020B0606020202030204" pitchFamily="34" charset="0"/>
              </a:rPr>
              <a:t>COMING SOON…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F232F8-8255-FCF4-0EB2-6C92B92763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31523" y="1624518"/>
            <a:ext cx="7033097" cy="2208179"/>
          </a:xfrm>
        </p:spPr>
        <p:txBody>
          <a:bodyPr>
            <a:noAutofit/>
          </a:bodyPr>
          <a:lstStyle/>
          <a:p>
            <a:pPr marL="457200" indent="-457200" algn="l"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bg1"/>
                </a:solidFill>
                <a:latin typeface="Arial Narrow" panose="020B0606020202030204" pitchFamily="34" charset="0"/>
              </a:rPr>
              <a:t>Emergency Medical Services/Disaster Medicine Fellowship</a:t>
            </a:r>
          </a:p>
          <a:p>
            <a:pPr marL="457200" indent="-457200" algn="l"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bg1"/>
                </a:solidFill>
                <a:latin typeface="Arial Narrow" panose="020B0606020202030204" pitchFamily="34" charset="0"/>
              </a:rPr>
              <a:t>Air Flight Program</a:t>
            </a:r>
          </a:p>
          <a:p>
            <a:pPr marL="457200" indent="-457200" algn="l"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bg1"/>
                </a:solidFill>
                <a:latin typeface="Arial Narrow" panose="020B0606020202030204" pitchFamily="34" charset="0"/>
              </a:rPr>
              <a:t>Additional student rotations to be added</a:t>
            </a:r>
          </a:p>
          <a:p>
            <a:pPr marL="914400" lvl="1" indent="-457200" algn="l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bg1"/>
                </a:solidFill>
                <a:latin typeface="Arial Narrow" panose="020B0606020202030204" pitchFamily="34" charset="0"/>
              </a:rPr>
              <a:t>EMS</a:t>
            </a:r>
          </a:p>
        </p:txBody>
      </p:sp>
    </p:spTree>
    <p:extLst>
      <p:ext uri="{BB962C8B-B14F-4D97-AF65-F5344CB8AC3E}">
        <p14:creationId xmlns:p14="http://schemas.microsoft.com/office/powerpoint/2010/main" val="40791785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1C159-84E2-899F-D0DE-5C614231C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 Narrow" panose="020B0606020202030204" pitchFamily="34" charset="0"/>
              </a:rPr>
              <a:t>SPECIAL TEAMS</a:t>
            </a:r>
          </a:p>
        </p:txBody>
      </p:sp>
    </p:spTree>
    <p:extLst>
      <p:ext uri="{BB962C8B-B14F-4D97-AF65-F5344CB8AC3E}">
        <p14:creationId xmlns:p14="http://schemas.microsoft.com/office/powerpoint/2010/main" val="170211022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EE0AEDB-A943-94AE-60A0-F785B7D6D6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7969" y="1682148"/>
            <a:ext cx="3974387" cy="2264648"/>
          </a:xfrm>
        </p:spPr>
        <p:txBody>
          <a:bodyPr>
            <a:noAutofit/>
          </a:bodyPr>
          <a:lstStyle/>
          <a:p>
            <a:pPr marL="1028700" indent="-342900" algn="l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2"/>
                </a:solidFill>
                <a:latin typeface="Arial Narrow" panose="020B0606020202030204" pitchFamily="34" charset="0"/>
              </a:rPr>
              <a:t>2019 Guatemala </a:t>
            </a:r>
          </a:p>
          <a:p>
            <a:pPr marL="1028700" indent="-342900" algn="l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2"/>
                </a:solidFill>
                <a:latin typeface="Arial Narrow" panose="020B0606020202030204" pitchFamily="34" charset="0"/>
              </a:rPr>
              <a:t>2021 Tanzania and Kenya</a:t>
            </a:r>
          </a:p>
          <a:p>
            <a:pPr marL="1028700" indent="-342900" algn="l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2"/>
                </a:solidFill>
                <a:latin typeface="Arial Narrow" panose="020B0606020202030204" pitchFamily="34" charset="0"/>
              </a:rPr>
              <a:t>2022 Nigeria</a:t>
            </a:r>
          </a:p>
          <a:p>
            <a:pPr marL="1257300" lvl="1" indent="-342900" algn="l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2"/>
                </a:solidFill>
                <a:latin typeface="Arial Narrow" panose="020B0606020202030204" pitchFamily="34" charset="0"/>
              </a:rPr>
              <a:t>Team of 20 </a:t>
            </a:r>
            <a:r>
              <a:rPr lang="en-US" sz="1100" b="1" i="1" dirty="0">
                <a:solidFill>
                  <a:schemeClr val="tx2"/>
                </a:solidFill>
                <a:latin typeface="Arial Narrow" panose="020B0606020202030204" pitchFamily="34" charset="0"/>
              </a:rPr>
              <a:t>(12 from RUHS)</a:t>
            </a:r>
            <a:endParaRPr lang="en-US" sz="1800" b="1" i="1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marL="1485900" lvl="1" indent="-342900" algn="l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chemeClr val="tx2"/>
                </a:solidFill>
                <a:latin typeface="Arial Narrow" panose="020B0606020202030204" pitchFamily="34" charset="0"/>
              </a:rPr>
              <a:t>Participation is voluntary</a:t>
            </a:r>
          </a:p>
          <a:p>
            <a:pPr marL="1485900" lvl="1" indent="-342900" algn="l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chemeClr val="tx2"/>
                </a:solidFill>
                <a:latin typeface="Arial Narrow" panose="020B0606020202030204" pitchFamily="34" charset="0"/>
              </a:rPr>
              <a:t>Supported 2 hospitals with patient care and education in surgical &amp; primary care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39C86A6-ABB5-AB6D-174A-0813D3A925AD}"/>
              </a:ext>
            </a:extLst>
          </p:cNvPr>
          <p:cNvSpPr/>
          <p:nvPr/>
        </p:nvSpPr>
        <p:spPr>
          <a:xfrm>
            <a:off x="1302109" y="116296"/>
            <a:ext cx="2771652" cy="1416817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25E718C-4FD7-8A51-4D8D-D3F25589D39A}"/>
              </a:ext>
            </a:extLst>
          </p:cNvPr>
          <p:cNvSpPr/>
          <p:nvPr/>
        </p:nvSpPr>
        <p:spPr>
          <a:xfrm>
            <a:off x="5483065" y="116295"/>
            <a:ext cx="2771652" cy="141681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46CABB-178B-385B-30F4-8C47F75A0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9777" y="478036"/>
            <a:ext cx="2811026" cy="477296"/>
          </a:xfrm>
        </p:spPr>
        <p:txBody>
          <a:bodyPr>
            <a:no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INTERNATIONAL MEDICINE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8975C23-E7BA-5DB7-91FF-B6D10F5E57C8}"/>
              </a:ext>
            </a:extLst>
          </p:cNvPr>
          <p:cNvSpPr txBox="1">
            <a:spLocks/>
          </p:cNvSpPr>
          <p:nvPr/>
        </p:nvSpPr>
        <p:spPr>
          <a:xfrm>
            <a:off x="5483065" y="339502"/>
            <a:ext cx="2811026" cy="970404"/>
          </a:xfrm>
          <a:prstGeom prst="rect">
            <a:avLst/>
          </a:prstGeom>
        </p:spPr>
        <p:txBody>
          <a:bodyPr vert="horz" lIns="0" tIns="0" rIns="0" bIns="0" rtlCol="0" anchor="b" anchorCtr="1">
            <a:noAutofit/>
          </a:bodyPr>
          <a:lstStyle>
            <a:lvl1pPr algn="ctr" defTabSz="914400" rtl="0" eaLnBrk="1" latinLnBrk="0" hangingPunct="1">
              <a:lnSpc>
                <a:spcPts val="4600"/>
              </a:lnSpc>
              <a:spcBef>
                <a:spcPct val="0"/>
              </a:spcBef>
              <a:buNone/>
              <a:defRPr sz="4400" u="none" kern="1200" baseline="0">
                <a:solidFill>
                  <a:srgbClr val="003469"/>
                </a:solidFill>
                <a:uFill>
                  <a:solidFill>
                    <a:schemeClr val="tx2">
                      <a:lumMod val="40000"/>
                      <a:lumOff val="60000"/>
                    </a:schemeClr>
                  </a:solidFill>
                </a:uFill>
                <a:latin typeface="Open Sans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DISASTER MEDICINE</a:t>
            </a:r>
          </a:p>
          <a:p>
            <a:pPr>
              <a:lnSpc>
                <a:spcPct val="100000"/>
              </a:lnSpc>
            </a:pPr>
            <a:r>
              <a:rPr lang="en-US" sz="1600" b="1" i="1" dirty="0">
                <a:solidFill>
                  <a:schemeClr val="bg1"/>
                </a:solidFill>
                <a:latin typeface="Arial Narrow" panose="020B0606020202030204" pitchFamily="34" charset="0"/>
              </a:rPr>
              <a:t>A Center of Hospital Disaster Preparedness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B2853D7-84A6-B178-C0BE-C5F4002F8708}"/>
              </a:ext>
            </a:extLst>
          </p:cNvPr>
          <p:cNvSpPr txBox="1">
            <a:spLocks/>
          </p:cNvSpPr>
          <p:nvPr/>
        </p:nvSpPr>
        <p:spPr>
          <a:xfrm>
            <a:off x="4962018" y="1684354"/>
            <a:ext cx="3853119" cy="2264648"/>
          </a:xfrm>
          <a:prstGeom prst="rect">
            <a:avLst/>
          </a:prstGeom>
        </p:spPr>
        <p:txBody>
          <a:bodyPr vert="horz" lIns="0" tIns="0" rIns="0" bIns="0" rtlCol="0" anchor="t" anchorCtr="1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rgbClr val="8A8C91"/>
                </a:solidFill>
                <a:latin typeface="Open Sans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rtl="0" fontAlgn="base"/>
            <a:r>
              <a:rPr lang="en-US" sz="1800" b="0" i="0" u="none" strike="noStrike" dirty="0">
                <a:solidFill>
                  <a:srgbClr val="002060"/>
                </a:solidFill>
                <a:effectLst/>
                <a:latin typeface="Arial Narrow" panose="020B0606020202030204" pitchFamily="34" charset="0"/>
              </a:rPr>
              <a:t>Collaborative Multi-Disciplinary Engagement </a:t>
            </a:r>
            <a:r>
              <a:rPr lang="en-US" sz="1800" b="1" i="0" u="none" strike="noStrike" dirty="0">
                <a:solidFill>
                  <a:srgbClr val="002060"/>
                </a:solidFill>
                <a:effectLst/>
                <a:latin typeface="Arial Narrow" panose="020B0606020202030204" pitchFamily="34" charset="0"/>
              </a:rPr>
              <a:t>2022 Training/Exercises</a:t>
            </a:r>
            <a:endParaRPr lang="en-US" sz="1200" b="1" i="0" dirty="0">
              <a:solidFill>
                <a:srgbClr val="AAAAAA"/>
              </a:solidFill>
              <a:effectLst/>
              <a:latin typeface="Arial Narrow" panose="020B0606020202030204" pitchFamily="34" charset="0"/>
            </a:endParaRPr>
          </a:p>
          <a:p>
            <a:pPr marL="285750" indent="-285750" algn="l" rtl="0" fontAlgn="base">
              <a:buFont typeface="Wingdings" panose="05000000000000000000" pitchFamily="2" charset="2"/>
              <a:buChar char="§"/>
            </a:pPr>
            <a:r>
              <a:rPr lang="en-US" sz="1800" b="0" i="0" u="none" strike="noStrike" dirty="0">
                <a:solidFill>
                  <a:srgbClr val="002060"/>
                </a:solidFill>
                <a:effectLst/>
                <a:latin typeface="Arial Narrow" panose="020B0606020202030204" pitchFamily="34" charset="0"/>
              </a:rPr>
              <a:t>4/2022: MCI Training/Workshop</a:t>
            </a:r>
            <a:r>
              <a:rPr lang="en-US" sz="1800" b="0" i="0" dirty="0">
                <a:solidFill>
                  <a:srgbClr val="002060"/>
                </a:solidFill>
                <a:effectLst/>
                <a:latin typeface="Arial Narrow" panose="020B0606020202030204" pitchFamily="34" charset="0"/>
              </a:rPr>
              <a:t>​</a:t>
            </a:r>
            <a:endParaRPr lang="en-US" sz="1200" b="0" i="0" dirty="0">
              <a:solidFill>
                <a:srgbClr val="AAAAAA"/>
              </a:solidFill>
              <a:effectLst/>
              <a:latin typeface="Arial Narrow" panose="020B0606020202030204" pitchFamily="34" charset="0"/>
            </a:endParaRPr>
          </a:p>
          <a:p>
            <a:pPr marL="285750" indent="-285750" algn="l" rtl="0" fontAlgn="base">
              <a:buFont typeface="Wingdings" panose="05000000000000000000" pitchFamily="2" charset="2"/>
              <a:buChar char="§"/>
            </a:pPr>
            <a:r>
              <a:rPr lang="en-US" sz="1800" b="0" i="0" u="none" strike="noStrike" dirty="0">
                <a:solidFill>
                  <a:srgbClr val="002060"/>
                </a:solidFill>
                <a:effectLst/>
                <a:latin typeface="Arial Narrow" panose="020B0606020202030204" pitchFamily="34" charset="0"/>
              </a:rPr>
              <a:t>7/2022: Active Shooter Tabletop</a:t>
            </a:r>
            <a:r>
              <a:rPr lang="en-US" sz="1800" b="0" i="0" dirty="0">
                <a:solidFill>
                  <a:srgbClr val="002060"/>
                </a:solidFill>
                <a:effectLst/>
                <a:latin typeface="Arial Narrow" panose="020B0606020202030204" pitchFamily="34" charset="0"/>
              </a:rPr>
              <a:t>​</a:t>
            </a:r>
            <a:endParaRPr lang="en-US" sz="1200" b="0" i="0" dirty="0">
              <a:solidFill>
                <a:srgbClr val="AAAAAA"/>
              </a:solidFill>
              <a:effectLst/>
              <a:latin typeface="Arial Narrow" panose="020B0606020202030204" pitchFamily="34" charset="0"/>
            </a:endParaRPr>
          </a:p>
          <a:p>
            <a:pPr marL="285750" indent="-285750" algn="l" rtl="0" fontAlgn="base">
              <a:buFont typeface="Wingdings" panose="05000000000000000000" pitchFamily="2" charset="2"/>
              <a:buChar char="§"/>
            </a:pPr>
            <a:r>
              <a:rPr lang="en-US" sz="1800" b="0" i="0" u="none" strike="noStrike" dirty="0">
                <a:solidFill>
                  <a:srgbClr val="002060"/>
                </a:solidFill>
                <a:effectLst/>
                <a:latin typeface="Arial Narrow" panose="020B0606020202030204" pitchFamily="34" charset="0"/>
              </a:rPr>
              <a:t>9/2022: Full-scale Active Shooter Exercise</a:t>
            </a:r>
            <a:r>
              <a:rPr lang="en-US" sz="1800" b="0" i="0" dirty="0">
                <a:solidFill>
                  <a:srgbClr val="002060"/>
                </a:solidFill>
                <a:effectLst/>
                <a:latin typeface="Arial Narrow" panose="020B0606020202030204" pitchFamily="34" charset="0"/>
              </a:rPr>
              <a:t>​</a:t>
            </a:r>
            <a:endParaRPr lang="en-US" sz="1200" b="0" i="0" dirty="0">
              <a:solidFill>
                <a:srgbClr val="AAAAAA"/>
              </a:solidFill>
              <a:effectLst/>
              <a:latin typeface="Arial Narrow" panose="020B0606020202030204" pitchFamily="34" charset="0"/>
            </a:endParaRPr>
          </a:p>
          <a:p>
            <a:pPr marL="285750" indent="-285750" algn="l" rtl="0" fontAlgn="base">
              <a:buFont typeface="Wingdings" panose="05000000000000000000" pitchFamily="2" charset="2"/>
              <a:buChar char="§"/>
            </a:pPr>
            <a:r>
              <a:rPr lang="en-US" sz="1800" b="0" i="0" u="none" strike="noStrike" dirty="0">
                <a:solidFill>
                  <a:srgbClr val="002060"/>
                </a:solidFill>
                <a:effectLst/>
                <a:latin typeface="Arial Narrow" panose="020B0606020202030204" pitchFamily="34" charset="0"/>
              </a:rPr>
              <a:t>11/2022: Hazmat/</a:t>
            </a:r>
            <a:r>
              <a:rPr lang="en-US" sz="1800" b="0" i="0" u="none" strike="noStrike" dirty="0" err="1">
                <a:solidFill>
                  <a:srgbClr val="002060"/>
                </a:solidFill>
                <a:effectLst/>
                <a:latin typeface="Arial Narrow" panose="020B0606020202030204" pitchFamily="34" charset="0"/>
              </a:rPr>
              <a:t>Decon</a:t>
            </a:r>
            <a:r>
              <a:rPr lang="en-US" sz="1800" b="0" i="0" u="none" strike="noStrike" dirty="0">
                <a:solidFill>
                  <a:srgbClr val="002060"/>
                </a:solidFill>
                <a:effectLst/>
                <a:latin typeface="Arial Narrow" panose="020B0606020202030204" pitchFamily="34" charset="0"/>
              </a:rPr>
              <a:t> Staff Training for </a:t>
            </a:r>
            <a:endParaRPr lang="en-US" sz="1200" b="0" i="0" dirty="0">
              <a:solidFill>
                <a:srgbClr val="AAAAAA"/>
              </a:solidFill>
              <a:effectLst/>
              <a:latin typeface="Arial Narrow" panose="020B0606020202030204" pitchFamily="34" charset="0"/>
            </a:endParaRPr>
          </a:p>
          <a:p>
            <a:pPr marL="285750" indent="-285750" algn="l" rtl="0" fontAlgn="base">
              <a:buFont typeface="Wingdings" panose="05000000000000000000" pitchFamily="2" charset="2"/>
              <a:buChar char="§"/>
            </a:pPr>
            <a:r>
              <a:rPr lang="en-US" sz="1800" b="0" i="0" u="none" strike="noStrike" dirty="0">
                <a:solidFill>
                  <a:srgbClr val="002060"/>
                </a:solidFill>
                <a:effectLst/>
                <a:latin typeface="Arial Narrow" panose="020B0606020202030204" pitchFamily="34" charset="0"/>
              </a:rPr>
              <a:t>12/2022: MARB Functional Exercise</a:t>
            </a:r>
            <a:r>
              <a:rPr lang="en-US" sz="1800" b="0" i="0" dirty="0">
                <a:solidFill>
                  <a:srgbClr val="002060"/>
                </a:solidFill>
                <a:effectLst/>
                <a:latin typeface="Arial Narrow" panose="020B0606020202030204" pitchFamily="34" charset="0"/>
              </a:rPr>
              <a:t>​</a:t>
            </a:r>
            <a:endParaRPr lang="en-US" sz="1200" b="0" i="0" dirty="0">
              <a:solidFill>
                <a:srgbClr val="AAAAAA"/>
              </a:solidFill>
              <a:effectLst/>
              <a:latin typeface="Arial Narrow" panose="020B0606020202030204" pitchFamily="34" charset="0"/>
            </a:endParaRPr>
          </a:p>
          <a:p>
            <a:pPr marL="914400" lvl="1" indent="-457200" algn="l">
              <a:spcBef>
                <a:spcPts val="0"/>
              </a:spcBef>
              <a:buFont typeface="Wingdings" panose="05000000000000000000" pitchFamily="2" charset="2"/>
              <a:buChar char="v"/>
            </a:pPr>
            <a:endParaRPr lang="en-US" sz="20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4882A5-2705-6C43-3DA7-27844DC14D2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385" y="4031294"/>
            <a:ext cx="3164384" cy="1897134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E0C1E006-F2E2-92A0-BE07-07B5FCD52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037" y="4180115"/>
            <a:ext cx="1925244" cy="1443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FB28837E-B58C-9D57-C918-3A51E1BBF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281" y="4179375"/>
            <a:ext cx="1286689" cy="1481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52008710-7B18-F3DD-1977-5BAD3921E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729" y="5376070"/>
            <a:ext cx="2098271" cy="1003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>
            <a:extLst>
              <a:ext uri="{FF2B5EF4-FFF2-40B4-BE49-F238E27FC236}">
                <a16:creationId xmlns:a16="http://schemas.microsoft.com/office/drawing/2014/main" id="{080C0463-4B7F-262F-7E22-61076D32F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632" y="5289895"/>
            <a:ext cx="1476502" cy="104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856698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5EAAC-7313-3490-B33B-5A0209C884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62432" y="1661160"/>
            <a:ext cx="6621167" cy="1767840"/>
          </a:xfrm>
        </p:spPr>
        <p:txBody>
          <a:bodyPr>
            <a:normAutofit/>
          </a:bodyPr>
          <a:lstStyle/>
          <a:p>
            <a:r>
              <a:rPr lang="en-US" b="1" dirty="0">
                <a:latin typeface="Arial Narrow" panose="020B0606020202030204" pitchFamily="34" charset="0"/>
              </a:rPr>
              <a:t>HIGHLIGHTS </a:t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en-US" b="1" dirty="0">
                <a:latin typeface="Arial Narrow" panose="020B0606020202030204" pitchFamily="34" charset="0"/>
              </a:rPr>
              <a:t>and </a:t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en-US" b="1" dirty="0">
                <a:latin typeface="Arial Narrow" panose="020B0606020202030204" pitchFamily="34" charset="0"/>
              </a:rPr>
              <a:t>HONORABLE MENTIONS</a:t>
            </a:r>
          </a:p>
        </p:txBody>
      </p:sp>
    </p:spTree>
    <p:extLst>
      <p:ext uri="{BB962C8B-B14F-4D97-AF65-F5344CB8AC3E}">
        <p14:creationId xmlns:p14="http://schemas.microsoft.com/office/powerpoint/2010/main" val="282842244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C3E03-BAFD-6978-E8B8-6EFA28182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6738" y="202610"/>
            <a:ext cx="2128345" cy="667407"/>
          </a:xfrm>
        </p:spPr>
        <p:txBody>
          <a:bodyPr/>
          <a:lstStyle/>
          <a:p>
            <a:r>
              <a:rPr lang="en-US" b="1" dirty="0">
                <a:latin typeface="Arial Narrow" panose="020B0606020202030204" pitchFamily="34" charset="0"/>
              </a:rPr>
              <a:t>GOALS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CDFC1A-A208-D171-A2D0-A338909240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10641" y="1014611"/>
            <a:ext cx="860541" cy="486103"/>
          </a:xfrm>
        </p:spPr>
        <p:txBody>
          <a:bodyPr>
            <a:normAutofit lnSpcReduction="10000"/>
          </a:bodyPr>
          <a:lstStyle/>
          <a:p>
            <a:pPr algn="l"/>
            <a:r>
              <a:rPr lang="en-US" b="1" dirty="0">
                <a:solidFill>
                  <a:srgbClr val="002060"/>
                </a:solidFill>
                <a:latin typeface="Arial Narrow" panose="020B0606020202030204" pitchFamily="34" charset="0"/>
              </a:rPr>
              <a:t>2022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D3313F-AC0A-F08B-A4D0-27E0CD827861}"/>
              </a:ext>
            </a:extLst>
          </p:cNvPr>
          <p:cNvSpPr txBox="1"/>
          <p:nvPr/>
        </p:nvSpPr>
        <p:spPr>
          <a:xfrm>
            <a:off x="2059609" y="1534860"/>
            <a:ext cx="55626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2060"/>
                </a:solidFill>
                <a:latin typeface="Arial Narrow" panose="020B0606020202030204" pitchFamily="34" charset="0"/>
              </a:rPr>
              <a:t>The following goals were met: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i="1" dirty="0">
                <a:solidFill>
                  <a:srgbClr val="002060"/>
                </a:solidFill>
                <a:latin typeface="Arial Narrow" panose="020B0606020202030204" pitchFamily="34" charset="0"/>
              </a:rPr>
              <a:t>Improved patient experience – Increased by 10%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i="1" dirty="0">
                <a:solidFill>
                  <a:srgbClr val="002060"/>
                </a:solidFill>
                <a:latin typeface="Arial Narrow" panose="020B0606020202030204" pitchFamily="34" charset="0"/>
              </a:rPr>
              <a:t>Improved SEPSIS bundle compliance – Increased by 10%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i="1" dirty="0">
                <a:solidFill>
                  <a:srgbClr val="002060"/>
                </a:solidFill>
                <a:latin typeface="Arial Narrow" panose="020B0606020202030204" pitchFamily="34" charset="0"/>
              </a:rPr>
              <a:t>Continued support of the growth of PEDS and PICU volume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i="1" dirty="0">
                <a:solidFill>
                  <a:srgbClr val="002060"/>
                </a:solidFill>
                <a:latin typeface="Arial Narrow" panose="020B0606020202030204" pitchFamily="34" charset="0"/>
              </a:rPr>
              <a:t>Research and scholarly activity goals reached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i="1" dirty="0">
                <a:solidFill>
                  <a:srgbClr val="002060"/>
                </a:solidFill>
                <a:latin typeface="Arial Narrow" panose="020B0606020202030204" pitchFamily="34" charset="0"/>
              </a:rPr>
              <a:t>Enhanced the efforts of the Clinical Disaster Team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i="1" dirty="0">
                <a:solidFill>
                  <a:srgbClr val="002060"/>
                </a:solidFill>
                <a:latin typeface="Arial Narrow" panose="020B0606020202030204" pitchFamily="34" charset="0"/>
              </a:rPr>
              <a:t>Expanded the activities of the International Medicine Team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i="1" dirty="0">
                <a:solidFill>
                  <a:srgbClr val="002060"/>
                </a:solidFill>
                <a:latin typeface="Arial Narrow" panose="020B0606020202030204" pitchFamily="34" charset="0"/>
              </a:rPr>
              <a:t>Improve diversity and inclusion in all academic programs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EBD698E-5B0E-844A-1A1D-D1409CAE7C31}"/>
              </a:ext>
            </a:extLst>
          </p:cNvPr>
          <p:cNvSpPr txBox="1">
            <a:spLocks/>
          </p:cNvSpPr>
          <p:nvPr/>
        </p:nvSpPr>
        <p:spPr>
          <a:xfrm>
            <a:off x="4350866" y="3835028"/>
            <a:ext cx="980092" cy="486103"/>
          </a:xfrm>
          <a:prstGeom prst="rect">
            <a:avLst/>
          </a:prstGeom>
        </p:spPr>
        <p:txBody>
          <a:bodyPr vert="horz" lIns="0" tIns="0" rIns="0" bIns="0" rtlCol="0" anchor="t" anchorCtr="1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rgbClr val="8A8C91"/>
                </a:solidFill>
                <a:latin typeface="Open Sans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>
                <a:solidFill>
                  <a:srgbClr val="002060"/>
                </a:solidFill>
                <a:latin typeface="Arial Narrow" panose="020B0606020202030204" pitchFamily="34" charset="0"/>
              </a:rPr>
              <a:t>2023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801566-7290-3414-1C16-0494F58F4DBE}"/>
              </a:ext>
            </a:extLst>
          </p:cNvPr>
          <p:cNvSpPr txBox="1"/>
          <p:nvPr/>
        </p:nvSpPr>
        <p:spPr>
          <a:xfrm>
            <a:off x="2818571" y="4399672"/>
            <a:ext cx="50247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2060"/>
                </a:solidFill>
                <a:latin typeface="Arial Narrow" panose="020B0606020202030204" pitchFamily="34" charset="0"/>
              </a:rPr>
              <a:t>Improve STEMI workflows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2060"/>
                </a:solidFill>
                <a:latin typeface="Arial Narrow" panose="020B0606020202030204" pitchFamily="34" charset="0"/>
              </a:rPr>
              <a:t>Door-to-Treatment </a:t>
            </a:r>
            <a:r>
              <a:rPr lang="en-US" sz="1400" b="1" i="1" dirty="0">
                <a:solidFill>
                  <a:srgbClr val="002060"/>
                </a:solidFill>
                <a:latin typeface="Arial Narrow" panose="020B0606020202030204" pitchFamily="34" charset="0"/>
              </a:rPr>
              <a:t>(TX) </a:t>
            </a:r>
            <a:r>
              <a:rPr lang="en-US" dirty="0">
                <a:solidFill>
                  <a:srgbClr val="002060"/>
                </a:solidFill>
                <a:latin typeface="Arial Narrow" panose="020B0606020202030204" pitchFamily="34" charset="0"/>
              </a:rPr>
              <a:t>&lt; 60 mins.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2060"/>
                </a:solidFill>
                <a:latin typeface="Arial Narrow" panose="020B0606020202030204" pitchFamily="34" charset="0"/>
              </a:rPr>
              <a:t>Decrease elopements below 2%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2060"/>
                </a:solidFill>
                <a:latin typeface="Arial Narrow" panose="020B0606020202030204" pitchFamily="34" charset="0"/>
              </a:rPr>
              <a:t>Decrease Turn-Around-Time-To-Discharge </a:t>
            </a:r>
            <a:r>
              <a:rPr lang="en-US" sz="1600" b="1" i="1" dirty="0">
                <a:solidFill>
                  <a:srgbClr val="002060"/>
                </a:solidFill>
                <a:latin typeface="Arial Narrow" panose="020B0606020202030204" pitchFamily="34" charset="0"/>
              </a:rPr>
              <a:t>(TAT-D) </a:t>
            </a:r>
            <a:r>
              <a:rPr lang="en-US" dirty="0">
                <a:solidFill>
                  <a:srgbClr val="002060"/>
                </a:solidFill>
                <a:latin typeface="Arial Narrow" panose="020B0606020202030204" pitchFamily="34" charset="0"/>
              </a:rPr>
              <a:t>below 200 mins.</a:t>
            </a:r>
          </a:p>
        </p:txBody>
      </p:sp>
    </p:spTree>
    <p:extLst>
      <p:ext uri="{BB962C8B-B14F-4D97-AF65-F5344CB8AC3E}">
        <p14:creationId xmlns:p14="http://schemas.microsoft.com/office/powerpoint/2010/main" val="37039879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045C7-28A8-4D2F-866F-6092A0D25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1899410" y="148857"/>
            <a:ext cx="5406199" cy="103594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b="1" dirty="0">
                <a:latin typeface="Arial Narrow" panose="020B0606020202030204" pitchFamily="34" charset="0"/>
              </a:rPr>
              <a:t>DEPARTMENT OF EMERGENCY MEDICINE </a:t>
            </a:r>
            <a:br>
              <a:rPr lang="en-US" sz="2400" b="1" dirty="0">
                <a:latin typeface="Arial Narrow" panose="020B0606020202030204" pitchFamily="34" charset="0"/>
              </a:rPr>
            </a:br>
            <a:r>
              <a:rPr lang="en-US" sz="2400" b="1" dirty="0">
                <a:latin typeface="Arial Narrow" panose="020B0606020202030204" pitchFamily="34" charset="0"/>
              </a:rPr>
              <a:t>Nursing Organizational Chart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FFCFFBC-E531-438C-AD0A-B2503CFD2FCC}"/>
              </a:ext>
            </a:extLst>
          </p:cNvPr>
          <p:cNvGrpSpPr/>
          <p:nvPr/>
        </p:nvGrpSpPr>
        <p:grpSpPr>
          <a:xfrm>
            <a:off x="410305" y="1331165"/>
            <a:ext cx="8323390" cy="3979076"/>
            <a:chOff x="452297" y="1310311"/>
            <a:chExt cx="8323390" cy="3979076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576F1960-1B07-4CB7-ABA1-2D29D9368CFB}"/>
                </a:ext>
              </a:extLst>
            </p:cNvPr>
            <p:cNvSpPr/>
            <p:nvPr/>
          </p:nvSpPr>
          <p:spPr>
            <a:xfrm>
              <a:off x="1444366" y="2851647"/>
              <a:ext cx="814518" cy="712962"/>
            </a:xfrm>
            <a:prstGeom prst="roundRect">
              <a:avLst>
                <a:gd name="adj" fmla="val 10000"/>
              </a:avLst>
            </a:prstGeom>
            <a:solidFill>
              <a:schemeClr val="accent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9FAD480F-02FE-4ABA-9E1F-BF2D32BAF53E}"/>
                </a:ext>
              </a:extLst>
            </p:cNvPr>
            <p:cNvSpPr/>
            <p:nvPr/>
          </p:nvSpPr>
          <p:spPr>
            <a:xfrm>
              <a:off x="1477415" y="2842716"/>
              <a:ext cx="754927" cy="590418"/>
            </a:xfrm>
            <a:custGeom>
              <a:avLst/>
              <a:gdLst>
                <a:gd name="connsiteX0" fmla="*/ 0 w 737240"/>
                <a:gd name="connsiteY0" fmla="*/ 73724 h 740049"/>
                <a:gd name="connsiteX1" fmla="*/ 73724 w 737240"/>
                <a:gd name="connsiteY1" fmla="*/ 0 h 740049"/>
                <a:gd name="connsiteX2" fmla="*/ 663516 w 737240"/>
                <a:gd name="connsiteY2" fmla="*/ 0 h 740049"/>
                <a:gd name="connsiteX3" fmla="*/ 737240 w 737240"/>
                <a:gd name="connsiteY3" fmla="*/ 73724 h 740049"/>
                <a:gd name="connsiteX4" fmla="*/ 737240 w 737240"/>
                <a:gd name="connsiteY4" fmla="*/ 666325 h 740049"/>
                <a:gd name="connsiteX5" fmla="*/ 663516 w 737240"/>
                <a:gd name="connsiteY5" fmla="*/ 740049 h 740049"/>
                <a:gd name="connsiteX6" fmla="*/ 73724 w 737240"/>
                <a:gd name="connsiteY6" fmla="*/ 740049 h 740049"/>
                <a:gd name="connsiteX7" fmla="*/ 0 w 737240"/>
                <a:gd name="connsiteY7" fmla="*/ 666325 h 740049"/>
                <a:gd name="connsiteX8" fmla="*/ 0 w 737240"/>
                <a:gd name="connsiteY8" fmla="*/ 73724 h 740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7240" h="740049">
                  <a:moveTo>
                    <a:pt x="0" y="73724"/>
                  </a:moveTo>
                  <a:cubicBezTo>
                    <a:pt x="0" y="33007"/>
                    <a:pt x="33007" y="0"/>
                    <a:pt x="73724" y="0"/>
                  </a:cubicBezTo>
                  <a:lnTo>
                    <a:pt x="663516" y="0"/>
                  </a:lnTo>
                  <a:cubicBezTo>
                    <a:pt x="704233" y="0"/>
                    <a:pt x="737240" y="33007"/>
                    <a:pt x="737240" y="73724"/>
                  </a:cubicBezTo>
                  <a:lnTo>
                    <a:pt x="737240" y="666325"/>
                  </a:lnTo>
                  <a:cubicBezTo>
                    <a:pt x="737240" y="707042"/>
                    <a:pt x="704233" y="740049"/>
                    <a:pt x="663516" y="740049"/>
                  </a:cubicBezTo>
                  <a:lnTo>
                    <a:pt x="73724" y="740049"/>
                  </a:lnTo>
                  <a:cubicBezTo>
                    <a:pt x="33007" y="740049"/>
                    <a:pt x="0" y="707042"/>
                    <a:pt x="0" y="666325"/>
                  </a:cubicBezTo>
                  <a:lnTo>
                    <a:pt x="0" y="73724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2553" tIns="82553" rIns="82553" bIns="82553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600" kern="1200" dirty="0"/>
            </a:p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800" b="1" dirty="0">
                <a:latin typeface="Arial Narrow" panose="020B0606020202030204" pitchFamily="34" charset="0"/>
              </a:endParaRPr>
            </a:p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800" b="1" dirty="0">
                  <a:latin typeface="Arial Narrow" panose="020B0606020202030204" pitchFamily="34" charset="0"/>
                </a:rPr>
                <a:t>Maria </a:t>
              </a:r>
            </a:p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800" b="1" dirty="0">
                  <a:latin typeface="Arial Narrow" panose="020B0606020202030204" pitchFamily="34" charset="0"/>
                </a:rPr>
                <a:t>DeLeon, RN</a:t>
              </a:r>
            </a:p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800" dirty="0">
                  <a:latin typeface="Arial Narrow" panose="020B0606020202030204" pitchFamily="34" charset="0"/>
                </a:rPr>
                <a:t>ANM</a:t>
              </a:r>
            </a:p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dirty="0"/>
                <a:t> </a:t>
              </a:r>
              <a:endParaRPr lang="en-US" sz="1200" kern="1200" dirty="0"/>
            </a:p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200" kern="1200" dirty="0"/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5C2907F1-A0B9-4F7B-B936-A643882644AF}"/>
                </a:ext>
              </a:extLst>
            </p:cNvPr>
            <p:cNvSpPr/>
            <p:nvPr/>
          </p:nvSpPr>
          <p:spPr>
            <a:xfrm>
              <a:off x="6162469" y="2846876"/>
              <a:ext cx="826341" cy="740049"/>
            </a:xfrm>
            <a:prstGeom prst="roundRect">
              <a:avLst>
                <a:gd name="adj" fmla="val 10000"/>
              </a:avLst>
            </a:prstGeom>
            <a:solidFill>
              <a:schemeClr val="accent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1482ABA-D445-4EA7-8743-09E71465EA09}"/>
                </a:ext>
              </a:extLst>
            </p:cNvPr>
            <p:cNvSpPr/>
            <p:nvPr/>
          </p:nvSpPr>
          <p:spPr>
            <a:xfrm>
              <a:off x="6170613" y="2771056"/>
              <a:ext cx="797331" cy="649474"/>
            </a:xfrm>
            <a:custGeom>
              <a:avLst/>
              <a:gdLst>
                <a:gd name="connsiteX0" fmla="*/ 0 w 874773"/>
                <a:gd name="connsiteY0" fmla="*/ 74005 h 740049"/>
                <a:gd name="connsiteX1" fmla="*/ 74005 w 874773"/>
                <a:gd name="connsiteY1" fmla="*/ 0 h 740049"/>
                <a:gd name="connsiteX2" fmla="*/ 800768 w 874773"/>
                <a:gd name="connsiteY2" fmla="*/ 0 h 740049"/>
                <a:gd name="connsiteX3" fmla="*/ 874773 w 874773"/>
                <a:gd name="connsiteY3" fmla="*/ 74005 h 740049"/>
                <a:gd name="connsiteX4" fmla="*/ 874773 w 874773"/>
                <a:gd name="connsiteY4" fmla="*/ 666044 h 740049"/>
                <a:gd name="connsiteX5" fmla="*/ 800768 w 874773"/>
                <a:gd name="connsiteY5" fmla="*/ 740049 h 740049"/>
                <a:gd name="connsiteX6" fmla="*/ 74005 w 874773"/>
                <a:gd name="connsiteY6" fmla="*/ 740049 h 740049"/>
                <a:gd name="connsiteX7" fmla="*/ 0 w 874773"/>
                <a:gd name="connsiteY7" fmla="*/ 666044 h 740049"/>
                <a:gd name="connsiteX8" fmla="*/ 0 w 874773"/>
                <a:gd name="connsiteY8" fmla="*/ 74005 h 740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74773" h="740049">
                  <a:moveTo>
                    <a:pt x="0" y="74005"/>
                  </a:moveTo>
                  <a:cubicBezTo>
                    <a:pt x="0" y="33133"/>
                    <a:pt x="33133" y="0"/>
                    <a:pt x="74005" y="0"/>
                  </a:cubicBezTo>
                  <a:lnTo>
                    <a:pt x="800768" y="0"/>
                  </a:lnTo>
                  <a:cubicBezTo>
                    <a:pt x="841640" y="0"/>
                    <a:pt x="874773" y="33133"/>
                    <a:pt x="874773" y="74005"/>
                  </a:cubicBezTo>
                  <a:lnTo>
                    <a:pt x="874773" y="666044"/>
                  </a:lnTo>
                  <a:cubicBezTo>
                    <a:pt x="874773" y="706916"/>
                    <a:pt x="841640" y="740049"/>
                    <a:pt x="800768" y="740049"/>
                  </a:cubicBezTo>
                  <a:lnTo>
                    <a:pt x="74005" y="740049"/>
                  </a:lnTo>
                  <a:cubicBezTo>
                    <a:pt x="33133" y="740049"/>
                    <a:pt x="0" y="706916"/>
                    <a:pt x="0" y="666044"/>
                  </a:cubicBezTo>
                  <a:lnTo>
                    <a:pt x="0" y="74005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3585" tIns="63585" rIns="63585" bIns="63585" numCol="1" spcCol="1270" anchor="ctr" anchorCtr="0">
              <a:noAutofit/>
            </a:bodyPr>
            <a:lstStyle/>
            <a:p>
              <a:pPr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00" b="1" dirty="0">
                <a:latin typeface="Arial Narrow" panose="020B0606020202030204" pitchFamily="34" charset="0"/>
              </a:endParaRPr>
            </a:p>
            <a:p>
              <a:pPr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800" b="1" kern="1200" dirty="0">
                  <a:latin typeface="Arial Narrow" panose="020B0606020202030204" pitchFamily="34" charset="0"/>
                </a:rPr>
                <a:t>Lori Maddox, RN</a:t>
              </a:r>
            </a:p>
            <a:p>
              <a:pPr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800" kern="1200" dirty="0">
                  <a:latin typeface="Arial Narrow" panose="020B0606020202030204" pitchFamily="34" charset="0"/>
                </a:rPr>
                <a:t>ANM /PLN Coordinator</a:t>
              </a:r>
              <a:r>
                <a:rPr lang="en-US" sz="800" dirty="0">
                  <a:latin typeface="Arial Narrow" panose="020B0606020202030204" pitchFamily="34" charset="0"/>
                </a:rPr>
                <a:t> </a:t>
              </a:r>
              <a:r>
                <a:rPr lang="en-US" sz="800" kern="1200" dirty="0">
                  <a:latin typeface="Arial Narrow" panose="020B0606020202030204" pitchFamily="34" charset="0"/>
                </a:rPr>
                <a:t>/ Disaster</a:t>
              </a:r>
              <a:endParaRPr lang="en-US" sz="800" kern="1200" dirty="0">
                <a:latin typeface="Arial Narrow" panose="020B0606020202030204" pitchFamily="34" charset="0"/>
                <a:cs typeface="Calibri"/>
              </a:endParaRPr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5609F0BC-41D0-483B-A96E-9BBB16349F37}"/>
                </a:ext>
              </a:extLst>
            </p:cNvPr>
            <p:cNvSpPr/>
            <p:nvPr/>
          </p:nvSpPr>
          <p:spPr>
            <a:xfrm>
              <a:off x="1576341" y="3742201"/>
              <a:ext cx="1165432" cy="547624"/>
            </a:xfrm>
            <a:prstGeom prst="roundRect">
              <a:avLst>
                <a:gd name="adj" fmla="val 10000"/>
              </a:avLst>
            </a:pr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39D57B77-02FC-4FBE-BEF8-EE1F84565C16}"/>
                </a:ext>
              </a:extLst>
            </p:cNvPr>
            <p:cNvSpPr/>
            <p:nvPr/>
          </p:nvSpPr>
          <p:spPr>
            <a:xfrm>
              <a:off x="1781278" y="3865219"/>
              <a:ext cx="939096" cy="498274"/>
            </a:xfrm>
            <a:custGeom>
              <a:avLst/>
              <a:gdLst>
                <a:gd name="connsiteX0" fmla="*/ 0 w 1165432"/>
                <a:gd name="connsiteY0" fmla="*/ 74005 h 740049"/>
                <a:gd name="connsiteX1" fmla="*/ 74005 w 1165432"/>
                <a:gd name="connsiteY1" fmla="*/ 0 h 740049"/>
                <a:gd name="connsiteX2" fmla="*/ 1091427 w 1165432"/>
                <a:gd name="connsiteY2" fmla="*/ 0 h 740049"/>
                <a:gd name="connsiteX3" fmla="*/ 1165432 w 1165432"/>
                <a:gd name="connsiteY3" fmla="*/ 74005 h 740049"/>
                <a:gd name="connsiteX4" fmla="*/ 1165432 w 1165432"/>
                <a:gd name="connsiteY4" fmla="*/ 666044 h 740049"/>
                <a:gd name="connsiteX5" fmla="*/ 1091427 w 1165432"/>
                <a:gd name="connsiteY5" fmla="*/ 740049 h 740049"/>
                <a:gd name="connsiteX6" fmla="*/ 74005 w 1165432"/>
                <a:gd name="connsiteY6" fmla="*/ 740049 h 740049"/>
                <a:gd name="connsiteX7" fmla="*/ 0 w 1165432"/>
                <a:gd name="connsiteY7" fmla="*/ 666044 h 740049"/>
                <a:gd name="connsiteX8" fmla="*/ 0 w 1165432"/>
                <a:gd name="connsiteY8" fmla="*/ 74005 h 740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5432" h="740049">
                  <a:moveTo>
                    <a:pt x="0" y="74005"/>
                  </a:moveTo>
                  <a:cubicBezTo>
                    <a:pt x="0" y="33133"/>
                    <a:pt x="33133" y="0"/>
                    <a:pt x="74005" y="0"/>
                  </a:cubicBezTo>
                  <a:lnTo>
                    <a:pt x="1091427" y="0"/>
                  </a:lnTo>
                  <a:cubicBezTo>
                    <a:pt x="1132299" y="0"/>
                    <a:pt x="1165432" y="33133"/>
                    <a:pt x="1165432" y="74005"/>
                  </a:cubicBezTo>
                  <a:lnTo>
                    <a:pt x="1165432" y="666044"/>
                  </a:lnTo>
                  <a:cubicBezTo>
                    <a:pt x="1165432" y="706916"/>
                    <a:pt x="1132299" y="740049"/>
                    <a:pt x="1091427" y="740049"/>
                  </a:cubicBezTo>
                  <a:lnTo>
                    <a:pt x="74005" y="740049"/>
                  </a:lnTo>
                  <a:cubicBezTo>
                    <a:pt x="33133" y="740049"/>
                    <a:pt x="0" y="706916"/>
                    <a:pt x="0" y="666044"/>
                  </a:cubicBezTo>
                  <a:lnTo>
                    <a:pt x="0" y="74005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5965" tIns="55965" rIns="55965" bIns="55965" numCol="1" spcCol="1270" anchor="ctr" anchorCtr="0">
              <a:noAutofit/>
            </a:bodyPr>
            <a:lstStyle/>
            <a:p>
              <a:pPr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100" kern="1200" dirty="0"/>
            </a:p>
            <a:p>
              <a:pPr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kern="1200" dirty="0"/>
                <a:t>Primary</a:t>
              </a:r>
              <a:r>
                <a:rPr lang="en-US" sz="1100" dirty="0"/>
                <a:t> </a:t>
              </a:r>
              <a:endParaRPr lang="en-US" sz="1100" dirty="0">
                <a:cs typeface="Calibri"/>
              </a:endParaRPr>
            </a:p>
            <a:p>
              <a:pPr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kern="1200" dirty="0"/>
                <a:t>Charge</a:t>
              </a:r>
              <a:r>
                <a:rPr lang="en-US" sz="1100" dirty="0"/>
                <a:t> </a:t>
              </a:r>
              <a:r>
                <a:rPr lang="en-US" sz="1100" kern="1200" dirty="0"/>
                <a:t>Nurse</a:t>
              </a:r>
              <a:endParaRPr lang="en-US" sz="1100" dirty="0">
                <a:cs typeface="Calibri"/>
              </a:endParaRPr>
            </a:p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900" kern="1200" dirty="0"/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18D1EB1E-0BD7-4CFD-9820-7AA701E609F5}"/>
                </a:ext>
              </a:extLst>
            </p:cNvPr>
            <p:cNvSpPr/>
            <p:nvPr/>
          </p:nvSpPr>
          <p:spPr>
            <a:xfrm>
              <a:off x="452297" y="2846877"/>
              <a:ext cx="905371" cy="713219"/>
            </a:xfrm>
            <a:prstGeom prst="roundRect">
              <a:avLst>
                <a:gd name="adj" fmla="val 10000"/>
              </a:avLst>
            </a:prstGeom>
            <a:solidFill>
              <a:schemeClr val="accent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3551D28-82FB-4454-BED4-D3D1088FB17F}"/>
                </a:ext>
              </a:extLst>
            </p:cNvPr>
            <p:cNvSpPr/>
            <p:nvPr/>
          </p:nvSpPr>
          <p:spPr>
            <a:xfrm>
              <a:off x="489073" y="2876594"/>
              <a:ext cx="842736" cy="529351"/>
            </a:xfrm>
            <a:custGeom>
              <a:avLst/>
              <a:gdLst>
                <a:gd name="connsiteX0" fmla="*/ 0 w 743872"/>
                <a:gd name="connsiteY0" fmla="*/ 71752 h 717522"/>
                <a:gd name="connsiteX1" fmla="*/ 71752 w 743872"/>
                <a:gd name="connsiteY1" fmla="*/ 0 h 717522"/>
                <a:gd name="connsiteX2" fmla="*/ 672120 w 743872"/>
                <a:gd name="connsiteY2" fmla="*/ 0 h 717522"/>
                <a:gd name="connsiteX3" fmla="*/ 743872 w 743872"/>
                <a:gd name="connsiteY3" fmla="*/ 71752 h 717522"/>
                <a:gd name="connsiteX4" fmla="*/ 743872 w 743872"/>
                <a:gd name="connsiteY4" fmla="*/ 645770 h 717522"/>
                <a:gd name="connsiteX5" fmla="*/ 672120 w 743872"/>
                <a:gd name="connsiteY5" fmla="*/ 717522 h 717522"/>
                <a:gd name="connsiteX6" fmla="*/ 71752 w 743872"/>
                <a:gd name="connsiteY6" fmla="*/ 717522 h 717522"/>
                <a:gd name="connsiteX7" fmla="*/ 0 w 743872"/>
                <a:gd name="connsiteY7" fmla="*/ 645770 h 717522"/>
                <a:gd name="connsiteX8" fmla="*/ 0 w 743872"/>
                <a:gd name="connsiteY8" fmla="*/ 71752 h 717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3872" h="717522">
                  <a:moveTo>
                    <a:pt x="0" y="71752"/>
                  </a:moveTo>
                  <a:cubicBezTo>
                    <a:pt x="0" y="32124"/>
                    <a:pt x="32124" y="0"/>
                    <a:pt x="71752" y="0"/>
                  </a:cubicBezTo>
                  <a:lnTo>
                    <a:pt x="672120" y="0"/>
                  </a:lnTo>
                  <a:cubicBezTo>
                    <a:pt x="711748" y="0"/>
                    <a:pt x="743872" y="32124"/>
                    <a:pt x="743872" y="71752"/>
                  </a:cubicBezTo>
                  <a:lnTo>
                    <a:pt x="743872" y="645770"/>
                  </a:lnTo>
                  <a:cubicBezTo>
                    <a:pt x="743872" y="685398"/>
                    <a:pt x="711748" y="717522"/>
                    <a:pt x="672120" y="717522"/>
                  </a:cubicBezTo>
                  <a:lnTo>
                    <a:pt x="71752" y="717522"/>
                  </a:lnTo>
                  <a:cubicBezTo>
                    <a:pt x="32124" y="717522"/>
                    <a:pt x="0" y="685398"/>
                    <a:pt x="0" y="645770"/>
                  </a:cubicBezTo>
                  <a:lnTo>
                    <a:pt x="0" y="71752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4356" tIns="74356" rIns="74356" bIns="74356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800" b="1" dirty="0">
                  <a:latin typeface="Arial Narrow" panose="020B0606020202030204" pitchFamily="34" charset="0"/>
                </a:rPr>
                <a:t>Shalyn </a:t>
              </a:r>
            </a:p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800" b="1" dirty="0">
                  <a:latin typeface="Arial Narrow" panose="020B0606020202030204" pitchFamily="34" charset="0"/>
                </a:rPr>
                <a:t>Kernop, RN</a:t>
              </a:r>
            </a:p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800" dirty="0">
                  <a:latin typeface="Arial Narrow" panose="020B0606020202030204" pitchFamily="34" charset="0"/>
                </a:rPr>
                <a:t>Nurse Manager</a:t>
              </a:r>
              <a:endParaRPr lang="en-US" sz="800" kern="1200" dirty="0">
                <a:latin typeface="Arial Narrow" panose="020B0606020202030204" pitchFamily="34" charset="0"/>
              </a:endParaRPr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8E088230-5849-4262-BD8D-D748360398F3}"/>
                </a:ext>
              </a:extLst>
            </p:cNvPr>
            <p:cNvSpPr/>
            <p:nvPr/>
          </p:nvSpPr>
          <p:spPr>
            <a:xfrm>
              <a:off x="2390270" y="2858569"/>
              <a:ext cx="781117" cy="697470"/>
            </a:xfrm>
            <a:prstGeom prst="roundRect">
              <a:avLst>
                <a:gd name="adj" fmla="val 10000"/>
              </a:avLst>
            </a:prstGeom>
            <a:solidFill>
              <a:schemeClr val="accent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9B06CFF2-3FBB-4113-8E50-F8005489503D}"/>
                </a:ext>
              </a:extLst>
            </p:cNvPr>
            <p:cNvSpPr/>
            <p:nvPr/>
          </p:nvSpPr>
          <p:spPr>
            <a:xfrm>
              <a:off x="2422185" y="2837597"/>
              <a:ext cx="727333" cy="608635"/>
            </a:xfrm>
            <a:custGeom>
              <a:avLst/>
              <a:gdLst>
                <a:gd name="connsiteX0" fmla="*/ 0 w 677593"/>
                <a:gd name="connsiteY0" fmla="*/ 67759 h 740049"/>
                <a:gd name="connsiteX1" fmla="*/ 67759 w 677593"/>
                <a:gd name="connsiteY1" fmla="*/ 0 h 740049"/>
                <a:gd name="connsiteX2" fmla="*/ 609834 w 677593"/>
                <a:gd name="connsiteY2" fmla="*/ 0 h 740049"/>
                <a:gd name="connsiteX3" fmla="*/ 677593 w 677593"/>
                <a:gd name="connsiteY3" fmla="*/ 67759 h 740049"/>
                <a:gd name="connsiteX4" fmla="*/ 677593 w 677593"/>
                <a:gd name="connsiteY4" fmla="*/ 672290 h 740049"/>
                <a:gd name="connsiteX5" fmla="*/ 609834 w 677593"/>
                <a:gd name="connsiteY5" fmla="*/ 740049 h 740049"/>
                <a:gd name="connsiteX6" fmla="*/ 67759 w 677593"/>
                <a:gd name="connsiteY6" fmla="*/ 740049 h 740049"/>
                <a:gd name="connsiteX7" fmla="*/ 0 w 677593"/>
                <a:gd name="connsiteY7" fmla="*/ 672290 h 740049"/>
                <a:gd name="connsiteX8" fmla="*/ 0 w 677593"/>
                <a:gd name="connsiteY8" fmla="*/ 67759 h 740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7593" h="740049">
                  <a:moveTo>
                    <a:pt x="0" y="67759"/>
                  </a:moveTo>
                  <a:cubicBezTo>
                    <a:pt x="0" y="30337"/>
                    <a:pt x="30337" y="0"/>
                    <a:pt x="67759" y="0"/>
                  </a:cubicBezTo>
                  <a:lnTo>
                    <a:pt x="609834" y="0"/>
                  </a:lnTo>
                  <a:cubicBezTo>
                    <a:pt x="647256" y="0"/>
                    <a:pt x="677593" y="30337"/>
                    <a:pt x="677593" y="67759"/>
                  </a:cubicBezTo>
                  <a:lnTo>
                    <a:pt x="677593" y="672290"/>
                  </a:lnTo>
                  <a:cubicBezTo>
                    <a:pt x="677593" y="709712"/>
                    <a:pt x="647256" y="740049"/>
                    <a:pt x="609834" y="740049"/>
                  </a:cubicBezTo>
                  <a:lnTo>
                    <a:pt x="67759" y="740049"/>
                  </a:lnTo>
                  <a:cubicBezTo>
                    <a:pt x="30337" y="740049"/>
                    <a:pt x="0" y="709712"/>
                    <a:pt x="0" y="672290"/>
                  </a:cubicBezTo>
                  <a:lnTo>
                    <a:pt x="0" y="67759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3186" tIns="73186" rIns="73186" bIns="73186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800" b="1" dirty="0">
                  <a:latin typeface="Arial Narrow" panose="020B0606020202030204" pitchFamily="34" charset="0"/>
                </a:rPr>
                <a:t>Autumn Martinez, RN</a:t>
              </a:r>
            </a:p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800" kern="1200" dirty="0">
                  <a:latin typeface="Arial Narrow" panose="020B0606020202030204" pitchFamily="34" charset="0"/>
                </a:rPr>
                <a:t>ANM</a:t>
              </a:r>
            </a:p>
          </p:txBody>
        </p:sp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3407E1E0-D34E-4EB4-B1EA-9A1FCE0787E4}"/>
                </a:ext>
              </a:extLst>
            </p:cNvPr>
            <p:cNvSpPr/>
            <p:nvPr/>
          </p:nvSpPr>
          <p:spPr>
            <a:xfrm>
              <a:off x="3344557" y="2851647"/>
              <a:ext cx="735468" cy="720155"/>
            </a:xfrm>
            <a:prstGeom prst="roundRect">
              <a:avLst>
                <a:gd name="adj" fmla="val 10000"/>
              </a:avLst>
            </a:prstGeom>
            <a:solidFill>
              <a:schemeClr val="accent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BDF2ED4B-9DC1-406F-85F0-02B3A5A895A7}"/>
                </a:ext>
              </a:extLst>
            </p:cNvPr>
            <p:cNvSpPr/>
            <p:nvPr/>
          </p:nvSpPr>
          <p:spPr>
            <a:xfrm>
              <a:off x="3361755" y="2802245"/>
              <a:ext cx="700607" cy="630890"/>
            </a:xfrm>
            <a:custGeom>
              <a:avLst/>
              <a:gdLst>
                <a:gd name="connsiteX0" fmla="*/ 0 w 702778"/>
                <a:gd name="connsiteY0" fmla="*/ 70278 h 740049"/>
                <a:gd name="connsiteX1" fmla="*/ 70278 w 702778"/>
                <a:gd name="connsiteY1" fmla="*/ 0 h 740049"/>
                <a:gd name="connsiteX2" fmla="*/ 632500 w 702778"/>
                <a:gd name="connsiteY2" fmla="*/ 0 h 740049"/>
                <a:gd name="connsiteX3" fmla="*/ 702778 w 702778"/>
                <a:gd name="connsiteY3" fmla="*/ 70278 h 740049"/>
                <a:gd name="connsiteX4" fmla="*/ 702778 w 702778"/>
                <a:gd name="connsiteY4" fmla="*/ 669771 h 740049"/>
                <a:gd name="connsiteX5" fmla="*/ 632500 w 702778"/>
                <a:gd name="connsiteY5" fmla="*/ 740049 h 740049"/>
                <a:gd name="connsiteX6" fmla="*/ 70278 w 702778"/>
                <a:gd name="connsiteY6" fmla="*/ 740049 h 740049"/>
                <a:gd name="connsiteX7" fmla="*/ 0 w 702778"/>
                <a:gd name="connsiteY7" fmla="*/ 669771 h 740049"/>
                <a:gd name="connsiteX8" fmla="*/ 0 w 702778"/>
                <a:gd name="connsiteY8" fmla="*/ 70278 h 740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2778" h="740049">
                  <a:moveTo>
                    <a:pt x="0" y="70278"/>
                  </a:moveTo>
                  <a:cubicBezTo>
                    <a:pt x="0" y="31465"/>
                    <a:pt x="31465" y="0"/>
                    <a:pt x="70278" y="0"/>
                  </a:cubicBezTo>
                  <a:lnTo>
                    <a:pt x="632500" y="0"/>
                  </a:lnTo>
                  <a:cubicBezTo>
                    <a:pt x="671313" y="0"/>
                    <a:pt x="702778" y="31465"/>
                    <a:pt x="702778" y="70278"/>
                  </a:cubicBezTo>
                  <a:lnTo>
                    <a:pt x="702778" y="669771"/>
                  </a:lnTo>
                  <a:cubicBezTo>
                    <a:pt x="702778" y="708584"/>
                    <a:pt x="671313" y="740049"/>
                    <a:pt x="632500" y="740049"/>
                  </a:cubicBezTo>
                  <a:lnTo>
                    <a:pt x="70278" y="740049"/>
                  </a:lnTo>
                  <a:cubicBezTo>
                    <a:pt x="31465" y="740049"/>
                    <a:pt x="0" y="708584"/>
                    <a:pt x="0" y="669771"/>
                  </a:cubicBezTo>
                  <a:lnTo>
                    <a:pt x="0" y="70278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3924" tIns="73924" rIns="73924" bIns="73924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800" b="1" kern="1200" dirty="0">
                  <a:latin typeface="Arial Narrow" panose="020B0606020202030204" pitchFamily="34" charset="0"/>
                </a:rPr>
                <a:t>Stephanie</a:t>
              </a:r>
            </a:p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800" b="1" dirty="0">
                  <a:latin typeface="Arial Narrow" panose="020B0606020202030204" pitchFamily="34" charset="0"/>
                </a:rPr>
                <a:t>Dvorak, RN</a:t>
              </a:r>
            </a:p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800" kern="1200" dirty="0">
                  <a:latin typeface="Arial Narrow" panose="020B0606020202030204" pitchFamily="34" charset="0"/>
                </a:rPr>
                <a:t>ANM</a:t>
              </a:r>
            </a:p>
          </p:txBody>
        </p: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F1243FC1-A344-4632-8CA8-D432456459EC}"/>
                </a:ext>
              </a:extLst>
            </p:cNvPr>
            <p:cNvSpPr/>
            <p:nvPr/>
          </p:nvSpPr>
          <p:spPr>
            <a:xfrm>
              <a:off x="7065699" y="2752303"/>
              <a:ext cx="796380" cy="1486385"/>
            </a:xfrm>
            <a:prstGeom prst="roundRect">
              <a:avLst>
                <a:gd name="adj" fmla="val 10000"/>
              </a:avLst>
            </a:prstGeom>
            <a:solidFill>
              <a:schemeClr val="accent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A44401F-AEE9-4053-9D33-76E5D0063CAD}"/>
                </a:ext>
              </a:extLst>
            </p:cNvPr>
            <p:cNvSpPr/>
            <p:nvPr/>
          </p:nvSpPr>
          <p:spPr>
            <a:xfrm>
              <a:off x="7088357" y="2736005"/>
              <a:ext cx="753794" cy="634888"/>
            </a:xfrm>
            <a:custGeom>
              <a:avLst/>
              <a:gdLst>
                <a:gd name="connsiteX0" fmla="*/ 0 w 857956"/>
                <a:gd name="connsiteY0" fmla="*/ 74005 h 740049"/>
                <a:gd name="connsiteX1" fmla="*/ 74005 w 857956"/>
                <a:gd name="connsiteY1" fmla="*/ 0 h 740049"/>
                <a:gd name="connsiteX2" fmla="*/ 783951 w 857956"/>
                <a:gd name="connsiteY2" fmla="*/ 0 h 740049"/>
                <a:gd name="connsiteX3" fmla="*/ 857956 w 857956"/>
                <a:gd name="connsiteY3" fmla="*/ 74005 h 740049"/>
                <a:gd name="connsiteX4" fmla="*/ 857956 w 857956"/>
                <a:gd name="connsiteY4" fmla="*/ 666044 h 740049"/>
                <a:gd name="connsiteX5" fmla="*/ 783951 w 857956"/>
                <a:gd name="connsiteY5" fmla="*/ 740049 h 740049"/>
                <a:gd name="connsiteX6" fmla="*/ 74005 w 857956"/>
                <a:gd name="connsiteY6" fmla="*/ 740049 h 740049"/>
                <a:gd name="connsiteX7" fmla="*/ 0 w 857956"/>
                <a:gd name="connsiteY7" fmla="*/ 666044 h 740049"/>
                <a:gd name="connsiteX8" fmla="*/ 0 w 857956"/>
                <a:gd name="connsiteY8" fmla="*/ 74005 h 740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57956" h="740049">
                  <a:moveTo>
                    <a:pt x="0" y="74005"/>
                  </a:moveTo>
                  <a:cubicBezTo>
                    <a:pt x="0" y="33133"/>
                    <a:pt x="33133" y="0"/>
                    <a:pt x="74005" y="0"/>
                  </a:cubicBezTo>
                  <a:lnTo>
                    <a:pt x="783951" y="0"/>
                  </a:lnTo>
                  <a:cubicBezTo>
                    <a:pt x="824823" y="0"/>
                    <a:pt x="857956" y="33133"/>
                    <a:pt x="857956" y="74005"/>
                  </a:cubicBezTo>
                  <a:lnTo>
                    <a:pt x="857956" y="666044"/>
                  </a:lnTo>
                  <a:cubicBezTo>
                    <a:pt x="857956" y="706916"/>
                    <a:pt x="824823" y="740049"/>
                    <a:pt x="783951" y="740049"/>
                  </a:cubicBezTo>
                  <a:lnTo>
                    <a:pt x="74005" y="740049"/>
                  </a:lnTo>
                  <a:cubicBezTo>
                    <a:pt x="33133" y="740049"/>
                    <a:pt x="0" y="706916"/>
                    <a:pt x="0" y="666044"/>
                  </a:cubicBezTo>
                  <a:lnTo>
                    <a:pt x="0" y="74005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5965" tIns="55965" rIns="55965" bIns="55965" numCol="1" spcCol="1270" anchor="ctr" anchorCtr="0">
              <a:noAutofit/>
            </a:bodyPr>
            <a:lstStyle/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800" b="1" kern="1200" dirty="0">
                  <a:latin typeface="Arial Narrow" panose="020B0606020202030204" pitchFamily="34" charset="0"/>
                </a:rPr>
                <a:t>Dan </a:t>
              </a:r>
              <a:r>
                <a:rPr lang="en-US" sz="800" b="1" kern="1200" dirty="0" err="1">
                  <a:latin typeface="Arial Narrow" panose="020B0606020202030204" pitchFamily="34" charset="0"/>
                </a:rPr>
                <a:t>Wethy</a:t>
              </a:r>
              <a:r>
                <a:rPr lang="en-US" sz="800" b="1" kern="1200" dirty="0">
                  <a:latin typeface="Arial Narrow" panose="020B0606020202030204" pitchFamily="34" charset="0"/>
                </a:rPr>
                <a:t>, RN</a:t>
              </a:r>
            </a:p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800" kern="1200" dirty="0">
                  <a:latin typeface="Arial Narrow" panose="020B0606020202030204" pitchFamily="34" charset="0"/>
                </a:rPr>
                <a:t>Point of Care</a:t>
              </a:r>
              <a:endParaRPr lang="en-US" sz="800" kern="1200" dirty="0">
                <a:latin typeface="Arial Narrow" panose="020B0606020202030204" pitchFamily="34" charset="0"/>
                <a:cs typeface="Calibri"/>
              </a:endParaRPr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F4843D2C-8C02-4B63-A425-FF2C9F5035B8}"/>
                </a:ext>
              </a:extLst>
            </p:cNvPr>
            <p:cNvSpPr/>
            <p:nvPr/>
          </p:nvSpPr>
          <p:spPr>
            <a:xfrm>
              <a:off x="7969273" y="2830122"/>
              <a:ext cx="806414" cy="738085"/>
            </a:xfrm>
            <a:prstGeom prst="roundRect">
              <a:avLst>
                <a:gd name="adj" fmla="val 10000"/>
              </a:avLst>
            </a:prstGeom>
            <a:solidFill>
              <a:schemeClr val="accent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BB5D192-4DD9-4161-BFAA-E90F5A468210}"/>
                </a:ext>
              </a:extLst>
            </p:cNvPr>
            <p:cNvSpPr/>
            <p:nvPr/>
          </p:nvSpPr>
          <p:spPr>
            <a:xfrm>
              <a:off x="7976099" y="2731257"/>
              <a:ext cx="781226" cy="651936"/>
            </a:xfrm>
            <a:custGeom>
              <a:avLst/>
              <a:gdLst>
                <a:gd name="connsiteX0" fmla="*/ 0 w 897650"/>
                <a:gd name="connsiteY0" fmla="*/ 74005 h 740049"/>
                <a:gd name="connsiteX1" fmla="*/ 74005 w 897650"/>
                <a:gd name="connsiteY1" fmla="*/ 0 h 740049"/>
                <a:gd name="connsiteX2" fmla="*/ 823645 w 897650"/>
                <a:gd name="connsiteY2" fmla="*/ 0 h 740049"/>
                <a:gd name="connsiteX3" fmla="*/ 897650 w 897650"/>
                <a:gd name="connsiteY3" fmla="*/ 74005 h 740049"/>
                <a:gd name="connsiteX4" fmla="*/ 897650 w 897650"/>
                <a:gd name="connsiteY4" fmla="*/ 666044 h 740049"/>
                <a:gd name="connsiteX5" fmla="*/ 823645 w 897650"/>
                <a:gd name="connsiteY5" fmla="*/ 740049 h 740049"/>
                <a:gd name="connsiteX6" fmla="*/ 74005 w 897650"/>
                <a:gd name="connsiteY6" fmla="*/ 740049 h 740049"/>
                <a:gd name="connsiteX7" fmla="*/ 0 w 897650"/>
                <a:gd name="connsiteY7" fmla="*/ 666044 h 740049"/>
                <a:gd name="connsiteX8" fmla="*/ 0 w 897650"/>
                <a:gd name="connsiteY8" fmla="*/ 74005 h 740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97650" h="740049">
                  <a:moveTo>
                    <a:pt x="0" y="74005"/>
                  </a:moveTo>
                  <a:cubicBezTo>
                    <a:pt x="0" y="33133"/>
                    <a:pt x="33133" y="0"/>
                    <a:pt x="74005" y="0"/>
                  </a:cubicBezTo>
                  <a:lnTo>
                    <a:pt x="823645" y="0"/>
                  </a:lnTo>
                  <a:cubicBezTo>
                    <a:pt x="864517" y="0"/>
                    <a:pt x="897650" y="33133"/>
                    <a:pt x="897650" y="74005"/>
                  </a:cubicBezTo>
                  <a:lnTo>
                    <a:pt x="897650" y="666044"/>
                  </a:lnTo>
                  <a:cubicBezTo>
                    <a:pt x="897650" y="706916"/>
                    <a:pt x="864517" y="740049"/>
                    <a:pt x="823645" y="740049"/>
                  </a:cubicBezTo>
                  <a:lnTo>
                    <a:pt x="74005" y="740049"/>
                  </a:lnTo>
                  <a:cubicBezTo>
                    <a:pt x="33133" y="740049"/>
                    <a:pt x="0" y="706916"/>
                    <a:pt x="0" y="666044"/>
                  </a:cubicBezTo>
                  <a:lnTo>
                    <a:pt x="0" y="74005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5965" tIns="55965" rIns="55965" bIns="55965" numCol="1" spcCol="1270" anchor="ctr" anchorCtr="0">
              <a:noAutofit/>
            </a:bodyPr>
            <a:lstStyle/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100" b="1" kern="1200" dirty="0"/>
            </a:p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800" b="1" kern="1200" dirty="0">
                  <a:latin typeface="Arial Narrow" panose="020B0606020202030204" pitchFamily="34" charset="0"/>
                </a:rPr>
                <a:t>Autumn </a:t>
              </a:r>
            </a:p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800" b="1" kern="1200" dirty="0">
                  <a:latin typeface="Arial Narrow" panose="020B0606020202030204" pitchFamily="34" charset="0"/>
                </a:rPr>
                <a:t>Salazar, RN</a:t>
              </a:r>
            </a:p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800" dirty="0">
                  <a:latin typeface="Arial Narrow" panose="020B0606020202030204" pitchFamily="34" charset="0"/>
                </a:rPr>
                <a:t>PI Coordinator / QI </a:t>
              </a:r>
              <a:r>
                <a:rPr lang="en-US" sz="800" kern="1200" dirty="0">
                  <a:latin typeface="Arial Narrow" panose="020B0606020202030204" pitchFamily="34" charset="0"/>
                </a:rPr>
                <a:t>Education</a:t>
              </a:r>
            </a:p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100" kern="1200" dirty="0">
                <a:cs typeface="Calibri"/>
              </a:endParaRPr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3091C0E2-ABFE-4AB9-B227-281B6C66973B}"/>
                </a:ext>
              </a:extLst>
            </p:cNvPr>
            <p:cNvSpPr/>
            <p:nvPr/>
          </p:nvSpPr>
          <p:spPr>
            <a:xfrm>
              <a:off x="1550301" y="4679703"/>
              <a:ext cx="1165432" cy="559317"/>
            </a:xfrm>
            <a:prstGeom prst="roundRect">
              <a:avLst>
                <a:gd name="adj" fmla="val 10000"/>
              </a:avLst>
            </a:pr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0705F1FB-66B3-4B66-B3A4-ABA1646F7024}"/>
                </a:ext>
              </a:extLst>
            </p:cNvPr>
            <p:cNvSpPr/>
            <p:nvPr/>
          </p:nvSpPr>
          <p:spPr>
            <a:xfrm>
              <a:off x="1785416" y="4810265"/>
              <a:ext cx="931552" cy="479122"/>
            </a:xfrm>
            <a:custGeom>
              <a:avLst/>
              <a:gdLst>
                <a:gd name="connsiteX0" fmla="*/ 0 w 1165432"/>
                <a:gd name="connsiteY0" fmla="*/ 74005 h 740049"/>
                <a:gd name="connsiteX1" fmla="*/ 74005 w 1165432"/>
                <a:gd name="connsiteY1" fmla="*/ 0 h 740049"/>
                <a:gd name="connsiteX2" fmla="*/ 1091427 w 1165432"/>
                <a:gd name="connsiteY2" fmla="*/ 0 h 740049"/>
                <a:gd name="connsiteX3" fmla="*/ 1165432 w 1165432"/>
                <a:gd name="connsiteY3" fmla="*/ 74005 h 740049"/>
                <a:gd name="connsiteX4" fmla="*/ 1165432 w 1165432"/>
                <a:gd name="connsiteY4" fmla="*/ 666044 h 740049"/>
                <a:gd name="connsiteX5" fmla="*/ 1091427 w 1165432"/>
                <a:gd name="connsiteY5" fmla="*/ 740049 h 740049"/>
                <a:gd name="connsiteX6" fmla="*/ 74005 w 1165432"/>
                <a:gd name="connsiteY6" fmla="*/ 740049 h 740049"/>
                <a:gd name="connsiteX7" fmla="*/ 0 w 1165432"/>
                <a:gd name="connsiteY7" fmla="*/ 666044 h 740049"/>
                <a:gd name="connsiteX8" fmla="*/ 0 w 1165432"/>
                <a:gd name="connsiteY8" fmla="*/ 74005 h 740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5432" h="740049">
                  <a:moveTo>
                    <a:pt x="0" y="74005"/>
                  </a:moveTo>
                  <a:cubicBezTo>
                    <a:pt x="0" y="33133"/>
                    <a:pt x="33133" y="0"/>
                    <a:pt x="74005" y="0"/>
                  </a:cubicBezTo>
                  <a:lnTo>
                    <a:pt x="1091427" y="0"/>
                  </a:lnTo>
                  <a:cubicBezTo>
                    <a:pt x="1132299" y="0"/>
                    <a:pt x="1165432" y="33133"/>
                    <a:pt x="1165432" y="74005"/>
                  </a:cubicBezTo>
                  <a:lnTo>
                    <a:pt x="1165432" y="666044"/>
                  </a:lnTo>
                  <a:cubicBezTo>
                    <a:pt x="1165432" y="706916"/>
                    <a:pt x="1132299" y="740049"/>
                    <a:pt x="1091427" y="740049"/>
                  </a:cubicBezTo>
                  <a:lnTo>
                    <a:pt x="74005" y="740049"/>
                  </a:lnTo>
                  <a:cubicBezTo>
                    <a:pt x="33133" y="740049"/>
                    <a:pt x="0" y="706916"/>
                    <a:pt x="0" y="666044"/>
                  </a:cubicBezTo>
                  <a:lnTo>
                    <a:pt x="0" y="74005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5965" tIns="55965" rIns="55965" bIns="55965" numCol="1" spcCol="1270" anchor="ctr" anchorCtr="0">
              <a:noAutofit/>
            </a:bodyPr>
            <a:lstStyle/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200" kern="1200" dirty="0"/>
            </a:p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 dirty="0"/>
                <a:t>RN </a:t>
              </a:r>
            </a:p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200" kern="1200" dirty="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3CD3D68-CEB9-48B7-BA81-C6CAF02CBAFE}"/>
                </a:ext>
              </a:extLst>
            </p:cNvPr>
            <p:cNvSpPr/>
            <p:nvPr/>
          </p:nvSpPr>
          <p:spPr>
            <a:xfrm>
              <a:off x="3787151" y="1310311"/>
              <a:ext cx="1617666" cy="1026742"/>
            </a:xfrm>
            <a:custGeom>
              <a:avLst/>
              <a:gdLst>
                <a:gd name="connsiteX0" fmla="*/ 0 w 1165432"/>
                <a:gd name="connsiteY0" fmla="*/ 74005 h 740049"/>
                <a:gd name="connsiteX1" fmla="*/ 74005 w 1165432"/>
                <a:gd name="connsiteY1" fmla="*/ 0 h 740049"/>
                <a:gd name="connsiteX2" fmla="*/ 1091427 w 1165432"/>
                <a:gd name="connsiteY2" fmla="*/ 0 h 740049"/>
                <a:gd name="connsiteX3" fmla="*/ 1165432 w 1165432"/>
                <a:gd name="connsiteY3" fmla="*/ 74005 h 740049"/>
                <a:gd name="connsiteX4" fmla="*/ 1165432 w 1165432"/>
                <a:gd name="connsiteY4" fmla="*/ 666044 h 740049"/>
                <a:gd name="connsiteX5" fmla="*/ 1091427 w 1165432"/>
                <a:gd name="connsiteY5" fmla="*/ 740049 h 740049"/>
                <a:gd name="connsiteX6" fmla="*/ 74005 w 1165432"/>
                <a:gd name="connsiteY6" fmla="*/ 740049 h 740049"/>
                <a:gd name="connsiteX7" fmla="*/ 0 w 1165432"/>
                <a:gd name="connsiteY7" fmla="*/ 666044 h 740049"/>
                <a:gd name="connsiteX8" fmla="*/ 0 w 1165432"/>
                <a:gd name="connsiteY8" fmla="*/ 74005 h 740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5432" h="740049">
                  <a:moveTo>
                    <a:pt x="0" y="74005"/>
                  </a:moveTo>
                  <a:cubicBezTo>
                    <a:pt x="0" y="33133"/>
                    <a:pt x="33133" y="0"/>
                    <a:pt x="74005" y="0"/>
                  </a:cubicBezTo>
                  <a:lnTo>
                    <a:pt x="1091427" y="0"/>
                  </a:lnTo>
                  <a:cubicBezTo>
                    <a:pt x="1132299" y="0"/>
                    <a:pt x="1165432" y="33133"/>
                    <a:pt x="1165432" y="74005"/>
                  </a:cubicBezTo>
                  <a:lnTo>
                    <a:pt x="1165432" y="666044"/>
                  </a:lnTo>
                  <a:cubicBezTo>
                    <a:pt x="1165432" y="706916"/>
                    <a:pt x="1132299" y="740049"/>
                    <a:pt x="1091427" y="740049"/>
                  </a:cubicBezTo>
                  <a:lnTo>
                    <a:pt x="74005" y="740049"/>
                  </a:lnTo>
                  <a:cubicBezTo>
                    <a:pt x="33133" y="740049"/>
                    <a:pt x="0" y="706916"/>
                    <a:pt x="0" y="666044"/>
                  </a:cubicBezTo>
                  <a:lnTo>
                    <a:pt x="0" y="74005"/>
                  </a:lnTo>
                  <a:close/>
                </a:path>
              </a:pathLst>
            </a:custGeom>
            <a:solidFill>
              <a:srgbClr val="003469"/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7395" tIns="67395" rIns="67395" bIns="67395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kern="12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Lisa Mackie, RN</a:t>
              </a:r>
            </a:p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kern="12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Clinical Administrator of Nursing Services II</a:t>
              </a:r>
              <a:r>
                <a:rPr lang="en-US" sz="12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 </a:t>
              </a:r>
              <a:endParaRPr lang="en-US" dirty="0">
                <a:solidFill>
                  <a:schemeClr val="bg1"/>
                </a:solidFill>
                <a:latin typeface="Arial Narrow" panose="020B0606020202030204" pitchFamily="34" charset="0"/>
                <a:cs typeface="Calibri"/>
              </a:endParaRPr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180BA7D-57F2-44CB-AC3A-F67C5D663DA5}"/>
              </a:ext>
            </a:extLst>
          </p:cNvPr>
          <p:cNvCxnSpPr>
            <a:cxnSpLocks/>
          </p:cNvCxnSpPr>
          <p:nvPr/>
        </p:nvCxnSpPr>
        <p:spPr>
          <a:xfrm>
            <a:off x="4428162" y="2353733"/>
            <a:ext cx="0" cy="22508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1CC810E-89CC-4A45-B540-A0B3414275D0}"/>
              </a:ext>
            </a:extLst>
          </p:cNvPr>
          <p:cNvCxnSpPr>
            <a:cxnSpLocks/>
          </p:cNvCxnSpPr>
          <p:nvPr/>
        </p:nvCxnSpPr>
        <p:spPr>
          <a:xfrm flipV="1">
            <a:off x="808653" y="2578545"/>
            <a:ext cx="7598488" cy="26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6772295-F542-47DC-98AD-9B1E27EA61E9}"/>
              </a:ext>
            </a:extLst>
          </p:cNvPr>
          <p:cNvCxnSpPr/>
          <p:nvPr/>
        </p:nvCxnSpPr>
        <p:spPr>
          <a:xfrm>
            <a:off x="808653" y="2578813"/>
            <a:ext cx="0" cy="3244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255E2FA4-DA8F-4CF9-B292-DAF382BFC657}"/>
              </a:ext>
            </a:extLst>
          </p:cNvPr>
          <p:cNvCxnSpPr>
            <a:cxnSpLocks/>
          </p:cNvCxnSpPr>
          <p:nvPr/>
        </p:nvCxnSpPr>
        <p:spPr>
          <a:xfrm flipH="1">
            <a:off x="1854616" y="2588054"/>
            <a:ext cx="7481" cy="2350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EB2F9733-A28A-4002-9634-9136AAAB20EE}"/>
              </a:ext>
            </a:extLst>
          </p:cNvPr>
          <p:cNvCxnSpPr>
            <a:cxnSpLocks/>
            <a:endCxn id="47" idx="0"/>
          </p:cNvCxnSpPr>
          <p:nvPr/>
        </p:nvCxnSpPr>
        <p:spPr>
          <a:xfrm flipH="1">
            <a:off x="2738837" y="2666892"/>
            <a:ext cx="7477" cy="21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7C06CF74-0B1D-45BC-A5A0-203F907756EF}"/>
              </a:ext>
            </a:extLst>
          </p:cNvPr>
          <p:cNvCxnSpPr>
            <a:cxnSpLocks/>
            <a:endCxn id="49" idx="0"/>
          </p:cNvCxnSpPr>
          <p:nvPr/>
        </p:nvCxnSpPr>
        <p:spPr>
          <a:xfrm flipH="1">
            <a:off x="3670299" y="2645322"/>
            <a:ext cx="18132" cy="2271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C1012401-0DA3-473B-8B2A-ED66F142B839}"/>
              </a:ext>
            </a:extLst>
          </p:cNvPr>
          <p:cNvCxnSpPr>
            <a:cxnSpLocks/>
          </p:cNvCxnSpPr>
          <p:nvPr/>
        </p:nvCxnSpPr>
        <p:spPr>
          <a:xfrm>
            <a:off x="5595303" y="2578545"/>
            <a:ext cx="0" cy="2445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78F7AE42-E34F-4C3B-8AFF-23352210048B}"/>
              </a:ext>
            </a:extLst>
          </p:cNvPr>
          <p:cNvCxnSpPr>
            <a:cxnSpLocks/>
          </p:cNvCxnSpPr>
          <p:nvPr/>
        </p:nvCxnSpPr>
        <p:spPr>
          <a:xfrm>
            <a:off x="7411541" y="2588054"/>
            <a:ext cx="0" cy="1640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8E4E0113-3470-401C-BAB3-4953127145D1}"/>
              </a:ext>
            </a:extLst>
          </p:cNvPr>
          <p:cNvCxnSpPr>
            <a:cxnSpLocks/>
          </p:cNvCxnSpPr>
          <p:nvPr/>
        </p:nvCxnSpPr>
        <p:spPr>
          <a:xfrm>
            <a:off x="8407141" y="2567850"/>
            <a:ext cx="0" cy="1842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89A9BF1C-FFC3-42C1-ABF0-7120A0C27E74}"/>
              </a:ext>
            </a:extLst>
          </p:cNvPr>
          <p:cNvCxnSpPr>
            <a:cxnSpLocks/>
          </p:cNvCxnSpPr>
          <p:nvPr/>
        </p:nvCxnSpPr>
        <p:spPr>
          <a:xfrm flipV="1">
            <a:off x="1058577" y="3719864"/>
            <a:ext cx="2719794" cy="7858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B96BDED6-63A5-4BF1-8853-D8041162B4FB}"/>
              </a:ext>
            </a:extLst>
          </p:cNvPr>
          <p:cNvCxnSpPr>
            <a:cxnSpLocks/>
          </p:cNvCxnSpPr>
          <p:nvPr/>
        </p:nvCxnSpPr>
        <p:spPr>
          <a:xfrm flipH="1">
            <a:off x="1058577" y="3576893"/>
            <a:ext cx="301" cy="2379526"/>
          </a:xfrm>
          <a:prstGeom prst="line">
            <a:avLst/>
          </a:prstGeom>
          <a:ln w="190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6B575FD0-4B69-4617-AED3-4A7FE80F4CE8}"/>
              </a:ext>
            </a:extLst>
          </p:cNvPr>
          <p:cNvCxnSpPr/>
          <p:nvPr/>
        </p:nvCxnSpPr>
        <p:spPr>
          <a:xfrm>
            <a:off x="1058577" y="4259542"/>
            <a:ext cx="647256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F1C7F0B3-DCBD-4B9B-AA1E-7CE6CC519D81}"/>
              </a:ext>
            </a:extLst>
          </p:cNvPr>
          <p:cNvCxnSpPr>
            <a:cxnSpLocks/>
          </p:cNvCxnSpPr>
          <p:nvPr/>
        </p:nvCxnSpPr>
        <p:spPr>
          <a:xfrm flipV="1">
            <a:off x="1874698" y="3588690"/>
            <a:ext cx="0" cy="134689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16C8270E-ABF1-4222-A199-80C21D6115E1}"/>
              </a:ext>
            </a:extLst>
          </p:cNvPr>
          <p:cNvCxnSpPr>
            <a:cxnSpLocks/>
            <a:stCxn id="47" idx="2"/>
          </p:cNvCxnSpPr>
          <p:nvPr/>
        </p:nvCxnSpPr>
        <p:spPr>
          <a:xfrm>
            <a:off x="2738837" y="3576893"/>
            <a:ext cx="0" cy="142971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CE35DCFB-B0CF-4A9A-97C0-AABE611E1B94}"/>
              </a:ext>
            </a:extLst>
          </p:cNvPr>
          <p:cNvCxnSpPr>
            <a:cxnSpLocks/>
          </p:cNvCxnSpPr>
          <p:nvPr/>
        </p:nvCxnSpPr>
        <p:spPr>
          <a:xfrm>
            <a:off x="3778371" y="3504346"/>
            <a:ext cx="0" cy="219033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9C83E783-91E7-49EB-AD41-1B56D14D30D8}"/>
              </a:ext>
            </a:extLst>
          </p:cNvPr>
          <p:cNvSpPr/>
          <p:nvPr/>
        </p:nvSpPr>
        <p:spPr>
          <a:xfrm>
            <a:off x="3077480" y="4695110"/>
            <a:ext cx="1165432" cy="559317"/>
          </a:xfrm>
          <a:prstGeom prst="roundRect">
            <a:avLst>
              <a:gd name="adj" fmla="val 10000"/>
            </a:avLst>
          </a:prstGeom>
          <a:solidFill>
            <a:schemeClr val="accent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B61D5F3A-C4BF-4910-8856-B02DC59E2828}"/>
              </a:ext>
            </a:extLst>
          </p:cNvPr>
          <p:cNvSpPr/>
          <p:nvPr/>
        </p:nvSpPr>
        <p:spPr>
          <a:xfrm>
            <a:off x="3312595" y="4831118"/>
            <a:ext cx="931552" cy="479123"/>
          </a:xfrm>
          <a:custGeom>
            <a:avLst/>
            <a:gdLst>
              <a:gd name="connsiteX0" fmla="*/ 0 w 1165432"/>
              <a:gd name="connsiteY0" fmla="*/ 74005 h 740049"/>
              <a:gd name="connsiteX1" fmla="*/ 74005 w 1165432"/>
              <a:gd name="connsiteY1" fmla="*/ 0 h 740049"/>
              <a:gd name="connsiteX2" fmla="*/ 1091427 w 1165432"/>
              <a:gd name="connsiteY2" fmla="*/ 0 h 740049"/>
              <a:gd name="connsiteX3" fmla="*/ 1165432 w 1165432"/>
              <a:gd name="connsiteY3" fmla="*/ 74005 h 740049"/>
              <a:gd name="connsiteX4" fmla="*/ 1165432 w 1165432"/>
              <a:gd name="connsiteY4" fmla="*/ 666044 h 740049"/>
              <a:gd name="connsiteX5" fmla="*/ 1091427 w 1165432"/>
              <a:gd name="connsiteY5" fmla="*/ 740049 h 740049"/>
              <a:gd name="connsiteX6" fmla="*/ 74005 w 1165432"/>
              <a:gd name="connsiteY6" fmla="*/ 740049 h 740049"/>
              <a:gd name="connsiteX7" fmla="*/ 0 w 1165432"/>
              <a:gd name="connsiteY7" fmla="*/ 666044 h 740049"/>
              <a:gd name="connsiteX8" fmla="*/ 0 w 1165432"/>
              <a:gd name="connsiteY8" fmla="*/ 74005 h 740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5432" h="740049">
                <a:moveTo>
                  <a:pt x="0" y="74005"/>
                </a:moveTo>
                <a:cubicBezTo>
                  <a:pt x="0" y="33133"/>
                  <a:pt x="33133" y="0"/>
                  <a:pt x="74005" y="0"/>
                </a:cubicBezTo>
                <a:lnTo>
                  <a:pt x="1091427" y="0"/>
                </a:lnTo>
                <a:cubicBezTo>
                  <a:pt x="1132299" y="0"/>
                  <a:pt x="1165432" y="33133"/>
                  <a:pt x="1165432" y="74005"/>
                </a:cubicBezTo>
                <a:lnTo>
                  <a:pt x="1165432" y="666044"/>
                </a:lnTo>
                <a:cubicBezTo>
                  <a:pt x="1165432" y="706916"/>
                  <a:pt x="1132299" y="740049"/>
                  <a:pt x="1091427" y="740049"/>
                </a:cubicBezTo>
                <a:lnTo>
                  <a:pt x="74005" y="740049"/>
                </a:lnTo>
                <a:cubicBezTo>
                  <a:pt x="33133" y="740049"/>
                  <a:pt x="0" y="706916"/>
                  <a:pt x="0" y="666044"/>
                </a:cubicBezTo>
                <a:lnTo>
                  <a:pt x="0" y="74005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5965" tIns="55965" rIns="55965" bIns="55965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200" kern="1200" dirty="0"/>
          </a:p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200" dirty="0"/>
              <a:t>LVN </a:t>
            </a:r>
            <a:r>
              <a:rPr lang="en-US" sz="1200" kern="1200" dirty="0"/>
              <a:t> </a:t>
            </a:r>
          </a:p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200" kern="1200" dirty="0"/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D2F77BA3-5E9A-4F3A-84DC-3C9EDC995B40}"/>
              </a:ext>
            </a:extLst>
          </p:cNvPr>
          <p:cNvSpPr/>
          <p:nvPr/>
        </p:nvSpPr>
        <p:spPr>
          <a:xfrm>
            <a:off x="1546164" y="5634635"/>
            <a:ext cx="1165432" cy="490092"/>
          </a:xfrm>
          <a:prstGeom prst="roundRect">
            <a:avLst>
              <a:gd name="adj" fmla="val 10000"/>
            </a:avLst>
          </a:prstGeom>
          <a:solidFill>
            <a:schemeClr val="accent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901BBF83-D93D-4EB4-A69A-2D3638718990}"/>
              </a:ext>
            </a:extLst>
          </p:cNvPr>
          <p:cNvSpPr/>
          <p:nvPr/>
        </p:nvSpPr>
        <p:spPr>
          <a:xfrm>
            <a:off x="1781279" y="5760744"/>
            <a:ext cx="931552" cy="458928"/>
          </a:xfrm>
          <a:custGeom>
            <a:avLst/>
            <a:gdLst>
              <a:gd name="connsiteX0" fmla="*/ 0 w 1165432"/>
              <a:gd name="connsiteY0" fmla="*/ 74005 h 740049"/>
              <a:gd name="connsiteX1" fmla="*/ 74005 w 1165432"/>
              <a:gd name="connsiteY1" fmla="*/ 0 h 740049"/>
              <a:gd name="connsiteX2" fmla="*/ 1091427 w 1165432"/>
              <a:gd name="connsiteY2" fmla="*/ 0 h 740049"/>
              <a:gd name="connsiteX3" fmla="*/ 1165432 w 1165432"/>
              <a:gd name="connsiteY3" fmla="*/ 74005 h 740049"/>
              <a:gd name="connsiteX4" fmla="*/ 1165432 w 1165432"/>
              <a:gd name="connsiteY4" fmla="*/ 666044 h 740049"/>
              <a:gd name="connsiteX5" fmla="*/ 1091427 w 1165432"/>
              <a:gd name="connsiteY5" fmla="*/ 740049 h 740049"/>
              <a:gd name="connsiteX6" fmla="*/ 74005 w 1165432"/>
              <a:gd name="connsiteY6" fmla="*/ 740049 h 740049"/>
              <a:gd name="connsiteX7" fmla="*/ 0 w 1165432"/>
              <a:gd name="connsiteY7" fmla="*/ 666044 h 740049"/>
              <a:gd name="connsiteX8" fmla="*/ 0 w 1165432"/>
              <a:gd name="connsiteY8" fmla="*/ 74005 h 740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5432" h="740049">
                <a:moveTo>
                  <a:pt x="0" y="74005"/>
                </a:moveTo>
                <a:cubicBezTo>
                  <a:pt x="0" y="33133"/>
                  <a:pt x="33133" y="0"/>
                  <a:pt x="74005" y="0"/>
                </a:cubicBezTo>
                <a:lnTo>
                  <a:pt x="1091427" y="0"/>
                </a:lnTo>
                <a:cubicBezTo>
                  <a:pt x="1132299" y="0"/>
                  <a:pt x="1165432" y="33133"/>
                  <a:pt x="1165432" y="74005"/>
                </a:cubicBezTo>
                <a:lnTo>
                  <a:pt x="1165432" y="666044"/>
                </a:lnTo>
                <a:cubicBezTo>
                  <a:pt x="1165432" y="706916"/>
                  <a:pt x="1132299" y="740049"/>
                  <a:pt x="1091427" y="740049"/>
                </a:cubicBezTo>
                <a:lnTo>
                  <a:pt x="74005" y="740049"/>
                </a:lnTo>
                <a:cubicBezTo>
                  <a:pt x="33133" y="740049"/>
                  <a:pt x="0" y="706916"/>
                  <a:pt x="0" y="666044"/>
                </a:cubicBezTo>
                <a:lnTo>
                  <a:pt x="0" y="74005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5965" tIns="55965" rIns="55965" bIns="55965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200" kern="1200" dirty="0"/>
          </a:p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200" dirty="0"/>
              <a:t>MUC </a:t>
            </a:r>
            <a:endParaRPr lang="en-US" sz="1200" kern="1200" dirty="0"/>
          </a:p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200" kern="1200" dirty="0"/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83481E2C-11E3-46FD-944E-03DC4400EAE9}"/>
              </a:ext>
            </a:extLst>
          </p:cNvPr>
          <p:cNvSpPr/>
          <p:nvPr/>
        </p:nvSpPr>
        <p:spPr>
          <a:xfrm>
            <a:off x="3078715" y="5628402"/>
            <a:ext cx="1165432" cy="490092"/>
          </a:xfrm>
          <a:prstGeom prst="roundRect">
            <a:avLst>
              <a:gd name="adj" fmla="val 10000"/>
            </a:avLst>
          </a:prstGeom>
          <a:solidFill>
            <a:schemeClr val="accent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660265B9-33E7-43F6-A068-EBA20E9529DA}"/>
              </a:ext>
            </a:extLst>
          </p:cNvPr>
          <p:cNvSpPr/>
          <p:nvPr/>
        </p:nvSpPr>
        <p:spPr>
          <a:xfrm>
            <a:off x="3313830" y="5762692"/>
            <a:ext cx="931552" cy="456979"/>
          </a:xfrm>
          <a:custGeom>
            <a:avLst/>
            <a:gdLst>
              <a:gd name="connsiteX0" fmla="*/ 0 w 1165432"/>
              <a:gd name="connsiteY0" fmla="*/ 74005 h 740049"/>
              <a:gd name="connsiteX1" fmla="*/ 74005 w 1165432"/>
              <a:gd name="connsiteY1" fmla="*/ 0 h 740049"/>
              <a:gd name="connsiteX2" fmla="*/ 1091427 w 1165432"/>
              <a:gd name="connsiteY2" fmla="*/ 0 h 740049"/>
              <a:gd name="connsiteX3" fmla="*/ 1165432 w 1165432"/>
              <a:gd name="connsiteY3" fmla="*/ 74005 h 740049"/>
              <a:gd name="connsiteX4" fmla="*/ 1165432 w 1165432"/>
              <a:gd name="connsiteY4" fmla="*/ 666044 h 740049"/>
              <a:gd name="connsiteX5" fmla="*/ 1091427 w 1165432"/>
              <a:gd name="connsiteY5" fmla="*/ 740049 h 740049"/>
              <a:gd name="connsiteX6" fmla="*/ 74005 w 1165432"/>
              <a:gd name="connsiteY6" fmla="*/ 740049 h 740049"/>
              <a:gd name="connsiteX7" fmla="*/ 0 w 1165432"/>
              <a:gd name="connsiteY7" fmla="*/ 666044 h 740049"/>
              <a:gd name="connsiteX8" fmla="*/ 0 w 1165432"/>
              <a:gd name="connsiteY8" fmla="*/ 74005 h 740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5432" h="740049">
                <a:moveTo>
                  <a:pt x="0" y="74005"/>
                </a:moveTo>
                <a:cubicBezTo>
                  <a:pt x="0" y="33133"/>
                  <a:pt x="33133" y="0"/>
                  <a:pt x="74005" y="0"/>
                </a:cubicBezTo>
                <a:lnTo>
                  <a:pt x="1091427" y="0"/>
                </a:lnTo>
                <a:cubicBezTo>
                  <a:pt x="1132299" y="0"/>
                  <a:pt x="1165432" y="33133"/>
                  <a:pt x="1165432" y="74005"/>
                </a:cubicBezTo>
                <a:lnTo>
                  <a:pt x="1165432" y="666044"/>
                </a:lnTo>
                <a:cubicBezTo>
                  <a:pt x="1165432" y="706916"/>
                  <a:pt x="1132299" y="740049"/>
                  <a:pt x="1091427" y="740049"/>
                </a:cubicBezTo>
                <a:lnTo>
                  <a:pt x="74005" y="740049"/>
                </a:lnTo>
                <a:cubicBezTo>
                  <a:pt x="33133" y="740049"/>
                  <a:pt x="0" y="706916"/>
                  <a:pt x="0" y="666044"/>
                </a:cubicBezTo>
                <a:lnTo>
                  <a:pt x="0" y="74005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5965" tIns="55965" rIns="55965" bIns="55965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200" kern="1200" dirty="0"/>
          </a:p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200" kern="1200" dirty="0"/>
              <a:t>ED TECH </a:t>
            </a:r>
          </a:p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200" kern="1200" dirty="0"/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75955731-F800-4F93-BA2C-C3CFBD5B3B55}"/>
              </a:ext>
            </a:extLst>
          </p:cNvPr>
          <p:cNvCxnSpPr/>
          <p:nvPr/>
        </p:nvCxnSpPr>
        <p:spPr>
          <a:xfrm>
            <a:off x="1058878" y="5129789"/>
            <a:ext cx="647256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32230151-4698-4818-9FC9-AACA6AC316B9}"/>
              </a:ext>
            </a:extLst>
          </p:cNvPr>
          <p:cNvCxnSpPr/>
          <p:nvPr/>
        </p:nvCxnSpPr>
        <p:spPr>
          <a:xfrm>
            <a:off x="1058878" y="5956419"/>
            <a:ext cx="647256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621C5BAA-9769-4EFB-8DE2-C85D026A2FC7}"/>
              </a:ext>
            </a:extLst>
          </p:cNvPr>
          <p:cNvCxnSpPr>
            <a:cxnSpLocks/>
          </p:cNvCxnSpPr>
          <p:nvPr/>
        </p:nvCxnSpPr>
        <p:spPr>
          <a:xfrm>
            <a:off x="1058878" y="4554908"/>
            <a:ext cx="2590176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E609E2BD-614F-41BE-BA7C-9A3081B56DA9}"/>
              </a:ext>
            </a:extLst>
          </p:cNvPr>
          <p:cNvCxnSpPr>
            <a:cxnSpLocks/>
          </p:cNvCxnSpPr>
          <p:nvPr/>
        </p:nvCxnSpPr>
        <p:spPr>
          <a:xfrm>
            <a:off x="1081363" y="5484975"/>
            <a:ext cx="2590176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F167FF30-ABA4-42AD-B09F-88289AEAE70E}"/>
              </a:ext>
            </a:extLst>
          </p:cNvPr>
          <p:cNvCxnSpPr>
            <a:cxnSpLocks/>
          </p:cNvCxnSpPr>
          <p:nvPr/>
        </p:nvCxnSpPr>
        <p:spPr>
          <a:xfrm>
            <a:off x="2954953" y="3800413"/>
            <a:ext cx="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6121320-333A-482C-A2EB-A6176BB3FE5E}"/>
              </a:ext>
            </a:extLst>
          </p:cNvPr>
          <p:cNvCxnSpPr>
            <a:cxnSpLocks/>
          </p:cNvCxnSpPr>
          <p:nvPr/>
        </p:nvCxnSpPr>
        <p:spPr>
          <a:xfrm>
            <a:off x="3660196" y="4567698"/>
            <a:ext cx="8192" cy="127412"/>
          </a:xfrm>
          <a:prstGeom prst="line">
            <a:avLst/>
          </a:prstGeom>
          <a:ln w="19050">
            <a:solidFill>
              <a:srgbClr val="BCD6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D2449CB4-C8DC-45E1-BB3E-0D39654F6CAE}"/>
              </a:ext>
            </a:extLst>
          </p:cNvPr>
          <p:cNvCxnSpPr>
            <a:cxnSpLocks/>
          </p:cNvCxnSpPr>
          <p:nvPr/>
        </p:nvCxnSpPr>
        <p:spPr>
          <a:xfrm>
            <a:off x="3704041" y="5472761"/>
            <a:ext cx="8192" cy="127412"/>
          </a:xfrm>
          <a:prstGeom prst="line">
            <a:avLst/>
          </a:prstGeom>
          <a:ln w="19050">
            <a:solidFill>
              <a:srgbClr val="BCD6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8A88100A-6D75-4C51-AD42-6BDE18967FD8}"/>
              </a:ext>
            </a:extLst>
          </p:cNvPr>
          <p:cNvSpPr/>
          <p:nvPr/>
        </p:nvSpPr>
        <p:spPr>
          <a:xfrm>
            <a:off x="4602510" y="5628402"/>
            <a:ext cx="1165432" cy="490092"/>
          </a:xfrm>
          <a:prstGeom prst="roundRect">
            <a:avLst>
              <a:gd name="adj" fmla="val 10000"/>
            </a:avLst>
          </a:prstGeom>
          <a:solidFill>
            <a:schemeClr val="accent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60079985-C8CF-4A53-8E17-935C763D64A7}"/>
              </a:ext>
            </a:extLst>
          </p:cNvPr>
          <p:cNvSpPr/>
          <p:nvPr/>
        </p:nvSpPr>
        <p:spPr>
          <a:xfrm>
            <a:off x="4854788" y="5742993"/>
            <a:ext cx="931552" cy="458928"/>
          </a:xfrm>
          <a:custGeom>
            <a:avLst/>
            <a:gdLst>
              <a:gd name="connsiteX0" fmla="*/ 0 w 1165432"/>
              <a:gd name="connsiteY0" fmla="*/ 74005 h 740049"/>
              <a:gd name="connsiteX1" fmla="*/ 74005 w 1165432"/>
              <a:gd name="connsiteY1" fmla="*/ 0 h 740049"/>
              <a:gd name="connsiteX2" fmla="*/ 1091427 w 1165432"/>
              <a:gd name="connsiteY2" fmla="*/ 0 h 740049"/>
              <a:gd name="connsiteX3" fmla="*/ 1165432 w 1165432"/>
              <a:gd name="connsiteY3" fmla="*/ 74005 h 740049"/>
              <a:gd name="connsiteX4" fmla="*/ 1165432 w 1165432"/>
              <a:gd name="connsiteY4" fmla="*/ 666044 h 740049"/>
              <a:gd name="connsiteX5" fmla="*/ 1091427 w 1165432"/>
              <a:gd name="connsiteY5" fmla="*/ 740049 h 740049"/>
              <a:gd name="connsiteX6" fmla="*/ 74005 w 1165432"/>
              <a:gd name="connsiteY6" fmla="*/ 740049 h 740049"/>
              <a:gd name="connsiteX7" fmla="*/ 0 w 1165432"/>
              <a:gd name="connsiteY7" fmla="*/ 666044 h 740049"/>
              <a:gd name="connsiteX8" fmla="*/ 0 w 1165432"/>
              <a:gd name="connsiteY8" fmla="*/ 74005 h 740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5432" h="740049">
                <a:moveTo>
                  <a:pt x="0" y="74005"/>
                </a:moveTo>
                <a:cubicBezTo>
                  <a:pt x="0" y="33133"/>
                  <a:pt x="33133" y="0"/>
                  <a:pt x="74005" y="0"/>
                </a:cubicBezTo>
                <a:lnTo>
                  <a:pt x="1091427" y="0"/>
                </a:lnTo>
                <a:cubicBezTo>
                  <a:pt x="1132299" y="0"/>
                  <a:pt x="1165432" y="33133"/>
                  <a:pt x="1165432" y="74005"/>
                </a:cubicBezTo>
                <a:lnTo>
                  <a:pt x="1165432" y="666044"/>
                </a:lnTo>
                <a:cubicBezTo>
                  <a:pt x="1165432" y="706916"/>
                  <a:pt x="1132299" y="740049"/>
                  <a:pt x="1091427" y="740049"/>
                </a:cubicBezTo>
                <a:lnTo>
                  <a:pt x="74005" y="740049"/>
                </a:lnTo>
                <a:cubicBezTo>
                  <a:pt x="33133" y="740049"/>
                  <a:pt x="0" y="706916"/>
                  <a:pt x="0" y="666044"/>
                </a:cubicBezTo>
                <a:lnTo>
                  <a:pt x="0" y="74005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5965" tIns="55965" rIns="55965" bIns="55965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200" kern="1200" dirty="0"/>
          </a:p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200" kern="1200" dirty="0"/>
              <a:t>TAP NA  </a:t>
            </a:r>
          </a:p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200" kern="1200" dirty="0"/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42A7F783-5269-4C21-9612-1CE7D0E9B490}"/>
              </a:ext>
            </a:extLst>
          </p:cNvPr>
          <p:cNvCxnSpPr>
            <a:cxnSpLocks/>
          </p:cNvCxnSpPr>
          <p:nvPr/>
        </p:nvCxnSpPr>
        <p:spPr>
          <a:xfrm>
            <a:off x="3180404" y="5484975"/>
            <a:ext cx="2590176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B624A8B-C2AF-4DEE-899D-8E26AAAC7A09}"/>
              </a:ext>
            </a:extLst>
          </p:cNvPr>
          <p:cNvCxnSpPr>
            <a:cxnSpLocks/>
          </p:cNvCxnSpPr>
          <p:nvPr/>
        </p:nvCxnSpPr>
        <p:spPr>
          <a:xfrm>
            <a:off x="5203300" y="5480099"/>
            <a:ext cx="0" cy="164614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F279AD63-864A-421B-BF5A-19592F26C01D}"/>
              </a:ext>
            </a:extLst>
          </p:cNvPr>
          <p:cNvSpPr/>
          <p:nvPr/>
        </p:nvSpPr>
        <p:spPr>
          <a:xfrm>
            <a:off x="5203300" y="2867731"/>
            <a:ext cx="780282" cy="740049"/>
          </a:xfrm>
          <a:prstGeom prst="roundRect">
            <a:avLst>
              <a:gd name="adj" fmla="val 10000"/>
            </a:avLst>
          </a:prstGeom>
          <a:solidFill>
            <a:schemeClr val="accent4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46D5C4F2-3AA5-4D28-B9F9-A041FAC7F75F}"/>
              </a:ext>
            </a:extLst>
          </p:cNvPr>
          <p:cNvCxnSpPr>
            <a:cxnSpLocks/>
          </p:cNvCxnSpPr>
          <p:nvPr/>
        </p:nvCxnSpPr>
        <p:spPr>
          <a:xfrm>
            <a:off x="6484713" y="2601998"/>
            <a:ext cx="0" cy="1574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E6BCD68D-7DFF-44E8-841A-2D75D5A6096E}"/>
              </a:ext>
            </a:extLst>
          </p:cNvPr>
          <p:cNvSpPr/>
          <p:nvPr/>
        </p:nvSpPr>
        <p:spPr>
          <a:xfrm>
            <a:off x="4193912" y="2849012"/>
            <a:ext cx="799504" cy="740049"/>
          </a:xfrm>
          <a:prstGeom prst="roundRect">
            <a:avLst>
              <a:gd name="adj" fmla="val 10000"/>
            </a:avLst>
          </a:prstGeom>
          <a:solidFill>
            <a:schemeClr val="accent4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C97C514C-EDA7-48AB-8E16-21AC9824C6D3}"/>
              </a:ext>
            </a:extLst>
          </p:cNvPr>
          <p:cNvCxnSpPr>
            <a:cxnSpLocks/>
          </p:cNvCxnSpPr>
          <p:nvPr/>
        </p:nvCxnSpPr>
        <p:spPr>
          <a:xfrm>
            <a:off x="664046" y="3576893"/>
            <a:ext cx="0" cy="2422020"/>
          </a:xfrm>
          <a:prstGeom prst="line">
            <a:avLst/>
          </a:prstGeom>
          <a:ln w="190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7E36B8C8-B763-42A1-9FD2-1920667858F1}"/>
              </a:ext>
            </a:extLst>
          </p:cNvPr>
          <p:cNvSpPr/>
          <p:nvPr/>
        </p:nvSpPr>
        <p:spPr>
          <a:xfrm>
            <a:off x="311144" y="5998913"/>
            <a:ext cx="1165432" cy="490092"/>
          </a:xfrm>
          <a:prstGeom prst="roundRect">
            <a:avLst>
              <a:gd name="adj" fmla="val 10000"/>
            </a:avLst>
          </a:prstGeom>
          <a:solidFill>
            <a:schemeClr val="accent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3754DA55-95DC-41EF-9BEF-4F8C0D4F98AB}"/>
              </a:ext>
            </a:extLst>
          </p:cNvPr>
          <p:cNvSpPr/>
          <p:nvPr/>
        </p:nvSpPr>
        <p:spPr>
          <a:xfrm>
            <a:off x="440807" y="6098697"/>
            <a:ext cx="931552" cy="458928"/>
          </a:xfrm>
          <a:custGeom>
            <a:avLst/>
            <a:gdLst>
              <a:gd name="connsiteX0" fmla="*/ 0 w 1165432"/>
              <a:gd name="connsiteY0" fmla="*/ 74005 h 740049"/>
              <a:gd name="connsiteX1" fmla="*/ 74005 w 1165432"/>
              <a:gd name="connsiteY1" fmla="*/ 0 h 740049"/>
              <a:gd name="connsiteX2" fmla="*/ 1091427 w 1165432"/>
              <a:gd name="connsiteY2" fmla="*/ 0 h 740049"/>
              <a:gd name="connsiteX3" fmla="*/ 1165432 w 1165432"/>
              <a:gd name="connsiteY3" fmla="*/ 74005 h 740049"/>
              <a:gd name="connsiteX4" fmla="*/ 1165432 w 1165432"/>
              <a:gd name="connsiteY4" fmla="*/ 666044 h 740049"/>
              <a:gd name="connsiteX5" fmla="*/ 1091427 w 1165432"/>
              <a:gd name="connsiteY5" fmla="*/ 740049 h 740049"/>
              <a:gd name="connsiteX6" fmla="*/ 74005 w 1165432"/>
              <a:gd name="connsiteY6" fmla="*/ 740049 h 740049"/>
              <a:gd name="connsiteX7" fmla="*/ 0 w 1165432"/>
              <a:gd name="connsiteY7" fmla="*/ 666044 h 740049"/>
              <a:gd name="connsiteX8" fmla="*/ 0 w 1165432"/>
              <a:gd name="connsiteY8" fmla="*/ 74005 h 740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5432" h="740049">
                <a:moveTo>
                  <a:pt x="0" y="74005"/>
                </a:moveTo>
                <a:cubicBezTo>
                  <a:pt x="0" y="33133"/>
                  <a:pt x="33133" y="0"/>
                  <a:pt x="74005" y="0"/>
                </a:cubicBezTo>
                <a:lnTo>
                  <a:pt x="1091427" y="0"/>
                </a:lnTo>
                <a:cubicBezTo>
                  <a:pt x="1132299" y="0"/>
                  <a:pt x="1165432" y="33133"/>
                  <a:pt x="1165432" y="74005"/>
                </a:cubicBezTo>
                <a:lnTo>
                  <a:pt x="1165432" y="666044"/>
                </a:lnTo>
                <a:cubicBezTo>
                  <a:pt x="1165432" y="706916"/>
                  <a:pt x="1132299" y="740049"/>
                  <a:pt x="1091427" y="740049"/>
                </a:cubicBezTo>
                <a:lnTo>
                  <a:pt x="74005" y="740049"/>
                </a:lnTo>
                <a:cubicBezTo>
                  <a:pt x="33133" y="740049"/>
                  <a:pt x="0" y="706916"/>
                  <a:pt x="0" y="666044"/>
                </a:cubicBezTo>
                <a:lnTo>
                  <a:pt x="0" y="74005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5965" tIns="55965" rIns="55965" bIns="55965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200" kern="1200" dirty="0"/>
          </a:p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200" dirty="0"/>
              <a:t>Stock Clerk(s) </a:t>
            </a:r>
            <a:endParaRPr lang="en-US" sz="1200" kern="1200" dirty="0"/>
          </a:p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200" kern="1200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830A215E-7965-688C-8855-0CF3AB9B3FB8}"/>
              </a:ext>
            </a:extLst>
          </p:cNvPr>
          <p:cNvSpPr/>
          <p:nvPr/>
        </p:nvSpPr>
        <p:spPr>
          <a:xfrm>
            <a:off x="5215815" y="2800876"/>
            <a:ext cx="767767" cy="641796"/>
          </a:xfrm>
          <a:custGeom>
            <a:avLst/>
            <a:gdLst>
              <a:gd name="connsiteX0" fmla="*/ 0 w 857956"/>
              <a:gd name="connsiteY0" fmla="*/ 74005 h 740049"/>
              <a:gd name="connsiteX1" fmla="*/ 74005 w 857956"/>
              <a:gd name="connsiteY1" fmla="*/ 0 h 740049"/>
              <a:gd name="connsiteX2" fmla="*/ 783951 w 857956"/>
              <a:gd name="connsiteY2" fmla="*/ 0 h 740049"/>
              <a:gd name="connsiteX3" fmla="*/ 857956 w 857956"/>
              <a:gd name="connsiteY3" fmla="*/ 74005 h 740049"/>
              <a:gd name="connsiteX4" fmla="*/ 857956 w 857956"/>
              <a:gd name="connsiteY4" fmla="*/ 666044 h 740049"/>
              <a:gd name="connsiteX5" fmla="*/ 783951 w 857956"/>
              <a:gd name="connsiteY5" fmla="*/ 740049 h 740049"/>
              <a:gd name="connsiteX6" fmla="*/ 74005 w 857956"/>
              <a:gd name="connsiteY6" fmla="*/ 740049 h 740049"/>
              <a:gd name="connsiteX7" fmla="*/ 0 w 857956"/>
              <a:gd name="connsiteY7" fmla="*/ 666044 h 740049"/>
              <a:gd name="connsiteX8" fmla="*/ 0 w 857956"/>
              <a:gd name="connsiteY8" fmla="*/ 74005 h 740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7956" h="740049">
                <a:moveTo>
                  <a:pt x="0" y="74005"/>
                </a:moveTo>
                <a:cubicBezTo>
                  <a:pt x="0" y="33133"/>
                  <a:pt x="33133" y="0"/>
                  <a:pt x="74005" y="0"/>
                </a:cubicBezTo>
                <a:lnTo>
                  <a:pt x="783951" y="0"/>
                </a:lnTo>
                <a:cubicBezTo>
                  <a:pt x="824823" y="0"/>
                  <a:pt x="857956" y="33133"/>
                  <a:pt x="857956" y="74005"/>
                </a:cubicBezTo>
                <a:lnTo>
                  <a:pt x="857956" y="666044"/>
                </a:lnTo>
                <a:cubicBezTo>
                  <a:pt x="857956" y="706916"/>
                  <a:pt x="824823" y="740049"/>
                  <a:pt x="783951" y="740049"/>
                </a:cubicBezTo>
                <a:lnTo>
                  <a:pt x="74005" y="740049"/>
                </a:lnTo>
                <a:cubicBezTo>
                  <a:pt x="33133" y="740049"/>
                  <a:pt x="0" y="706916"/>
                  <a:pt x="0" y="666044"/>
                </a:cubicBezTo>
                <a:lnTo>
                  <a:pt x="0" y="74005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5965" tIns="55965" rIns="55965" bIns="55965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800" b="1" dirty="0">
                <a:latin typeface="Arial Narrow" panose="020B0606020202030204" pitchFamily="34" charset="0"/>
                <a:cs typeface="Calibri"/>
              </a:rPr>
              <a:t>Collette Hamilton</a:t>
            </a:r>
          </a:p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800" dirty="0">
                <a:latin typeface="Arial Narrow" panose="020B0606020202030204" pitchFamily="34" charset="0"/>
                <a:cs typeface="Calibri"/>
              </a:rPr>
              <a:t>OA III</a:t>
            </a:r>
            <a:endParaRPr lang="en-US" sz="1100" dirty="0">
              <a:latin typeface="Arial Narrow" panose="020B0606020202030204" pitchFamily="34" charset="0"/>
              <a:cs typeface="Calibri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E689E4DF-A124-E74C-F0B9-E639C4C453D9}"/>
              </a:ext>
            </a:extLst>
          </p:cNvPr>
          <p:cNvSpPr/>
          <p:nvPr/>
        </p:nvSpPr>
        <p:spPr>
          <a:xfrm>
            <a:off x="4207445" y="2811924"/>
            <a:ext cx="772089" cy="634305"/>
          </a:xfrm>
          <a:custGeom>
            <a:avLst/>
            <a:gdLst>
              <a:gd name="connsiteX0" fmla="*/ 0 w 702778"/>
              <a:gd name="connsiteY0" fmla="*/ 70278 h 740049"/>
              <a:gd name="connsiteX1" fmla="*/ 70278 w 702778"/>
              <a:gd name="connsiteY1" fmla="*/ 0 h 740049"/>
              <a:gd name="connsiteX2" fmla="*/ 632500 w 702778"/>
              <a:gd name="connsiteY2" fmla="*/ 0 h 740049"/>
              <a:gd name="connsiteX3" fmla="*/ 702778 w 702778"/>
              <a:gd name="connsiteY3" fmla="*/ 70278 h 740049"/>
              <a:gd name="connsiteX4" fmla="*/ 702778 w 702778"/>
              <a:gd name="connsiteY4" fmla="*/ 669771 h 740049"/>
              <a:gd name="connsiteX5" fmla="*/ 632500 w 702778"/>
              <a:gd name="connsiteY5" fmla="*/ 740049 h 740049"/>
              <a:gd name="connsiteX6" fmla="*/ 70278 w 702778"/>
              <a:gd name="connsiteY6" fmla="*/ 740049 h 740049"/>
              <a:gd name="connsiteX7" fmla="*/ 0 w 702778"/>
              <a:gd name="connsiteY7" fmla="*/ 669771 h 740049"/>
              <a:gd name="connsiteX8" fmla="*/ 0 w 702778"/>
              <a:gd name="connsiteY8" fmla="*/ 70278 h 740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2778" h="740049">
                <a:moveTo>
                  <a:pt x="0" y="70278"/>
                </a:moveTo>
                <a:cubicBezTo>
                  <a:pt x="0" y="31465"/>
                  <a:pt x="31465" y="0"/>
                  <a:pt x="70278" y="0"/>
                </a:cubicBezTo>
                <a:lnTo>
                  <a:pt x="632500" y="0"/>
                </a:lnTo>
                <a:cubicBezTo>
                  <a:pt x="671313" y="0"/>
                  <a:pt x="702778" y="31465"/>
                  <a:pt x="702778" y="70278"/>
                </a:cubicBezTo>
                <a:lnTo>
                  <a:pt x="702778" y="669771"/>
                </a:lnTo>
                <a:cubicBezTo>
                  <a:pt x="702778" y="708584"/>
                  <a:pt x="671313" y="740049"/>
                  <a:pt x="632500" y="740049"/>
                </a:cubicBezTo>
                <a:lnTo>
                  <a:pt x="70278" y="740049"/>
                </a:lnTo>
                <a:cubicBezTo>
                  <a:pt x="31465" y="740049"/>
                  <a:pt x="0" y="708584"/>
                  <a:pt x="0" y="669771"/>
                </a:cubicBezTo>
                <a:lnTo>
                  <a:pt x="0" y="70278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3924" tIns="73924" rIns="73924" bIns="73924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800" b="1" dirty="0">
                <a:latin typeface="Arial Narrow" panose="020B0606020202030204" pitchFamily="34" charset="0"/>
              </a:rPr>
              <a:t>Stan Hall, RN</a:t>
            </a:r>
          </a:p>
          <a:p>
            <a:pPr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800" kern="1200" dirty="0">
                <a:latin typeface="Arial Narrow" panose="020B0606020202030204" pitchFamily="34" charset="0"/>
              </a:rPr>
              <a:t>ANM / </a:t>
            </a:r>
            <a:r>
              <a:rPr lang="en-US" sz="800" dirty="0">
                <a:latin typeface="Arial Narrow" panose="020B0606020202030204" pitchFamily="34" charset="0"/>
              </a:rPr>
              <a:t>IP Clinical Disaster Coordinator</a:t>
            </a:r>
            <a:endParaRPr lang="en-US" sz="800" kern="1200" dirty="0">
              <a:latin typeface="Arial Narrow" panose="020B060602020203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F650B20-6B2D-F01A-F487-0FCA3AC7B024}"/>
              </a:ext>
            </a:extLst>
          </p:cNvPr>
          <p:cNvCxnSpPr>
            <a:cxnSpLocks/>
          </p:cNvCxnSpPr>
          <p:nvPr/>
        </p:nvCxnSpPr>
        <p:spPr>
          <a:xfrm>
            <a:off x="4565807" y="2583556"/>
            <a:ext cx="0" cy="1518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Freeform: Shape 102">
            <a:extLst>
              <a:ext uri="{FF2B5EF4-FFF2-40B4-BE49-F238E27FC236}">
                <a16:creationId xmlns:a16="http://schemas.microsoft.com/office/drawing/2014/main" id="{DE3D6117-EB5A-CD55-3E15-D611C8894FF9}"/>
              </a:ext>
            </a:extLst>
          </p:cNvPr>
          <p:cNvSpPr/>
          <p:nvPr/>
        </p:nvSpPr>
        <p:spPr>
          <a:xfrm>
            <a:off x="7046669" y="3475482"/>
            <a:ext cx="753794" cy="634888"/>
          </a:xfrm>
          <a:custGeom>
            <a:avLst/>
            <a:gdLst>
              <a:gd name="connsiteX0" fmla="*/ 0 w 857956"/>
              <a:gd name="connsiteY0" fmla="*/ 74005 h 740049"/>
              <a:gd name="connsiteX1" fmla="*/ 74005 w 857956"/>
              <a:gd name="connsiteY1" fmla="*/ 0 h 740049"/>
              <a:gd name="connsiteX2" fmla="*/ 783951 w 857956"/>
              <a:gd name="connsiteY2" fmla="*/ 0 h 740049"/>
              <a:gd name="connsiteX3" fmla="*/ 857956 w 857956"/>
              <a:gd name="connsiteY3" fmla="*/ 74005 h 740049"/>
              <a:gd name="connsiteX4" fmla="*/ 857956 w 857956"/>
              <a:gd name="connsiteY4" fmla="*/ 666044 h 740049"/>
              <a:gd name="connsiteX5" fmla="*/ 783951 w 857956"/>
              <a:gd name="connsiteY5" fmla="*/ 740049 h 740049"/>
              <a:gd name="connsiteX6" fmla="*/ 74005 w 857956"/>
              <a:gd name="connsiteY6" fmla="*/ 740049 h 740049"/>
              <a:gd name="connsiteX7" fmla="*/ 0 w 857956"/>
              <a:gd name="connsiteY7" fmla="*/ 666044 h 740049"/>
              <a:gd name="connsiteX8" fmla="*/ 0 w 857956"/>
              <a:gd name="connsiteY8" fmla="*/ 74005 h 740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7956" h="740049">
                <a:moveTo>
                  <a:pt x="0" y="74005"/>
                </a:moveTo>
                <a:cubicBezTo>
                  <a:pt x="0" y="33133"/>
                  <a:pt x="33133" y="0"/>
                  <a:pt x="74005" y="0"/>
                </a:cubicBezTo>
                <a:lnTo>
                  <a:pt x="783951" y="0"/>
                </a:lnTo>
                <a:cubicBezTo>
                  <a:pt x="824823" y="0"/>
                  <a:pt x="857956" y="33133"/>
                  <a:pt x="857956" y="74005"/>
                </a:cubicBezTo>
                <a:lnTo>
                  <a:pt x="857956" y="666044"/>
                </a:lnTo>
                <a:cubicBezTo>
                  <a:pt x="857956" y="706916"/>
                  <a:pt x="824823" y="740049"/>
                  <a:pt x="783951" y="740049"/>
                </a:cubicBezTo>
                <a:lnTo>
                  <a:pt x="74005" y="740049"/>
                </a:lnTo>
                <a:cubicBezTo>
                  <a:pt x="33133" y="740049"/>
                  <a:pt x="0" y="706916"/>
                  <a:pt x="0" y="666044"/>
                </a:cubicBezTo>
                <a:lnTo>
                  <a:pt x="0" y="74005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5965" tIns="55965" rIns="55965" bIns="55965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800" b="1" kern="1200" dirty="0">
                <a:latin typeface="Arial Narrow" panose="020B0606020202030204" pitchFamily="34" charset="0"/>
              </a:rPr>
              <a:t>Quentin Shuster, RN</a:t>
            </a:r>
          </a:p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800" kern="1200" dirty="0">
                <a:latin typeface="Arial Narrow" panose="020B0606020202030204" pitchFamily="34" charset="0"/>
              </a:rPr>
              <a:t>Point of Care</a:t>
            </a:r>
            <a:endParaRPr lang="en-US" sz="800" kern="1200" dirty="0">
              <a:latin typeface="Arial Narrow" panose="020B060602020203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461662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BBB8E-8081-FEA1-C6CC-9FF8A029D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6551" y="168252"/>
            <a:ext cx="5476240" cy="6858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Arial Narrow" panose="020B0606020202030204" pitchFamily="34" charset="0"/>
              </a:rPr>
              <a:t>HONORABLE MENTIONS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DDF12B-109D-7963-F845-1FE5021DE5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2812" y="1210879"/>
            <a:ext cx="2924615" cy="16422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954D0A-9CE2-24DA-AEDB-D3DB22517C10}"/>
              </a:ext>
            </a:extLst>
          </p:cNvPr>
          <p:cNvSpPr txBox="1"/>
          <p:nvPr/>
        </p:nvSpPr>
        <p:spPr>
          <a:xfrm>
            <a:off x="4516942" y="1431834"/>
            <a:ext cx="40580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 Narrow" panose="020B0606020202030204" pitchFamily="34" charset="0"/>
                <a:cs typeface="Poppins" panose="00000500000000000000" pitchFamily="2" charset="0"/>
              </a:rPr>
              <a:t>Recipient of</a:t>
            </a:r>
          </a:p>
          <a:p>
            <a:pPr algn="ctr"/>
            <a:r>
              <a:rPr lang="en-US" b="1" dirty="0">
                <a:solidFill>
                  <a:srgbClr val="002060"/>
                </a:solidFill>
                <a:latin typeface="Arial Narrow" panose="020B0606020202030204" pitchFamily="34" charset="0"/>
                <a:cs typeface="Poppins" panose="00000500000000000000" pitchFamily="2" charset="0"/>
              </a:rPr>
              <a:t>Riverside University Health System</a:t>
            </a:r>
          </a:p>
          <a:p>
            <a:pPr algn="ctr"/>
            <a:r>
              <a:rPr lang="en-US" b="1" dirty="0">
                <a:solidFill>
                  <a:srgbClr val="002060"/>
                </a:solidFill>
                <a:latin typeface="Arial Narrow" panose="020B0606020202030204" pitchFamily="34" charset="0"/>
                <a:cs typeface="Poppins" panose="00000500000000000000" pitchFamily="2" charset="0"/>
              </a:rPr>
              <a:t> </a:t>
            </a:r>
            <a:r>
              <a:rPr lang="en-US" i="1" dirty="0">
                <a:solidFill>
                  <a:srgbClr val="002060"/>
                </a:solidFill>
                <a:latin typeface="Arial Narrow" panose="020B0606020202030204" pitchFamily="34" charset="0"/>
                <a:cs typeface="Poppins" panose="00000500000000000000" pitchFamily="2" charset="0"/>
              </a:rPr>
              <a:t>2022 Culture of Caring Award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9229BC-B5EA-316A-DF08-5D8FCDD13E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4671" y="3345642"/>
            <a:ext cx="3342640" cy="24730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D0D0822-54C6-6161-1613-D4341A611B00}"/>
              </a:ext>
            </a:extLst>
          </p:cNvPr>
          <p:cNvSpPr txBox="1"/>
          <p:nvPr/>
        </p:nvSpPr>
        <p:spPr>
          <a:xfrm>
            <a:off x="1016000" y="3618746"/>
            <a:ext cx="355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 Narrow" panose="020B0606020202030204" pitchFamily="34" charset="0"/>
                <a:cs typeface="Poppins" panose="00000500000000000000" pitchFamily="2" charset="0"/>
              </a:rPr>
              <a:t>Recipient of the 2022 VITUITY Distinguished Service Award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B11DF9-0218-B3B2-1C96-BB81247CEC2C}"/>
              </a:ext>
            </a:extLst>
          </p:cNvPr>
          <p:cNvSpPr txBox="1"/>
          <p:nvPr/>
        </p:nvSpPr>
        <p:spPr>
          <a:xfrm>
            <a:off x="1126695" y="4265077"/>
            <a:ext cx="34768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Poppins" panose="00000500000000000000" pitchFamily="2" charset="0"/>
              </a:rPr>
              <a:t>Regional Healthcare Surge Response </a:t>
            </a:r>
          </a:p>
          <a:p>
            <a:pPr algn="ctr"/>
            <a:r>
              <a:rPr lang="en-US" i="1" dirty="0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Poppins" panose="00000500000000000000" pitchFamily="2" charset="0"/>
              </a:rPr>
              <a:t>&amp; </a:t>
            </a:r>
          </a:p>
          <a:p>
            <a:pPr algn="ctr"/>
            <a:r>
              <a:rPr lang="en-US" i="1" dirty="0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Poppins" panose="00000500000000000000" pitchFamily="2" charset="0"/>
              </a:rPr>
              <a:t>State Transfer Center</a:t>
            </a:r>
            <a:endParaRPr lang="en-US" sz="1400" i="1" dirty="0">
              <a:solidFill>
                <a:srgbClr val="002060"/>
              </a:solidFill>
              <a:effectLst/>
              <a:latin typeface="Arial Narrow" panose="020B0606020202030204" pitchFamily="34" charset="0"/>
              <a:ea typeface="Times New Roman" panose="02020603050405020304" pitchFamily="18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24639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0C9D14E-4A24-B7FC-A1E9-C3E81D228DFA}"/>
              </a:ext>
            </a:extLst>
          </p:cNvPr>
          <p:cNvSpPr txBox="1"/>
          <p:nvPr/>
        </p:nvSpPr>
        <p:spPr>
          <a:xfrm>
            <a:off x="1135465" y="361741"/>
            <a:ext cx="4168055" cy="206210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chemeClr val="bg1"/>
                </a:solidFill>
                <a:latin typeface="Arial Narrow" panose="020B0606020202030204" pitchFamily="34" charset="0"/>
              </a:rPr>
              <a:t>If you want to go fast, go alone. If you want to go far, you need a team.</a:t>
            </a:r>
          </a:p>
          <a:p>
            <a:pPr algn="r"/>
            <a:r>
              <a:rPr lang="en-US" sz="3200" b="1" i="1" dirty="0">
                <a:solidFill>
                  <a:schemeClr val="bg1"/>
                </a:solidFill>
                <a:latin typeface="Bodoni MT Condensed" panose="02070606080606020203" pitchFamily="18" charset="0"/>
              </a:rPr>
              <a:t>- John </a:t>
            </a:r>
            <a:r>
              <a:rPr lang="en-US" sz="2800" b="1" i="1" dirty="0">
                <a:solidFill>
                  <a:schemeClr val="bg1"/>
                </a:solidFill>
                <a:latin typeface="Bodoni MT Condensed" panose="02070606080606020203" pitchFamily="18" charset="0"/>
              </a:rPr>
              <a:t>Wooden</a:t>
            </a:r>
            <a:endParaRPr lang="en-US" sz="3600" b="1" i="1" dirty="0">
              <a:solidFill>
                <a:schemeClr val="bg1"/>
              </a:solidFill>
              <a:latin typeface="Bodoni MT Condensed" panose="02070606080606020203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92BD49-88A6-0A44-95E8-C221592B0B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5761" y="603115"/>
            <a:ext cx="2939142" cy="2501363"/>
          </a:xfrm>
          <a:prstGeom prst="rect">
            <a:avLst/>
          </a:prstGeom>
        </p:spPr>
      </p:pic>
      <p:pic>
        <p:nvPicPr>
          <p:cNvPr id="6" name="Picture 4" descr="Representing RUHS at the So Cal Air Show Golf Tournament. 🙌 Congratulations to Dr. Ruben Marchosky for winning Longest Drive! 🏆 ⛳️ 👏 #emresidency #emergencymedicine #doalldoctorsgolf #residentwellness #talkbirdietome">
            <a:extLst>
              <a:ext uri="{FF2B5EF4-FFF2-40B4-BE49-F238E27FC236}">
                <a16:creationId xmlns:a16="http://schemas.microsoft.com/office/drawing/2014/main" id="{212E8249-91D0-EE2A-6DEA-8D1447994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040" y="2928490"/>
            <a:ext cx="2303375" cy="230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r. Dan Dworkis presenting EM Performance Under Pressure Seminar #emergencymedicine #emresidency">
            <a:extLst>
              <a:ext uri="{FF2B5EF4-FFF2-40B4-BE49-F238E27FC236}">
                <a16:creationId xmlns:a16="http://schemas.microsoft.com/office/drawing/2014/main" id="{2FA30BBE-0287-45FE-5E4E-8E1A48EA2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465" y="2423844"/>
            <a:ext cx="4645575" cy="327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1BB52E-C480-CC22-C372-EC82D89A1B76}"/>
              </a:ext>
            </a:extLst>
          </p:cNvPr>
          <p:cNvSpPr txBox="1"/>
          <p:nvPr/>
        </p:nvSpPr>
        <p:spPr>
          <a:xfrm>
            <a:off x="2300012" y="5789908"/>
            <a:ext cx="2316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Arial Narrow" panose="020B0606020202030204" pitchFamily="34" charset="0"/>
                <a:hlinkClick r:id="rId6"/>
              </a:rPr>
              <a:t>https://www.ruem.org/</a:t>
            </a:r>
            <a:endParaRPr lang="en-US" sz="20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0AB64A-43E7-01A8-AE50-91A85A991A45}"/>
              </a:ext>
            </a:extLst>
          </p:cNvPr>
          <p:cNvSpPr txBox="1"/>
          <p:nvPr/>
        </p:nvSpPr>
        <p:spPr>
          <a:xfrm>
            <a:off x="2120827" y="6216064"/>
            <a:ext cx="31826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Arial Narrow" panose="020B0606020202030204" pitchFamily="34" charset="0"/>
                <a:hlinkClick r:id="rId7"/>
              </a:rPr>
              <a:t>https://www.ruhsemergency.org/</a:t>
            </a:r>
            <a:endParaRPr lang="en-US" sz="20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11642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02B45-BE84-A6A8-A2E9-C4315D9B8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>
                <a:latin typeface="Arial Narrow" panose="020B0606020202030204" pitchFamily="34" charset="0"/>
              </a:rPr>
              <a:t>LEADERSHIP TEAM</a:t>
            </a:r>
          </a:p>
        </p:txBody>
      </p:sp>
    </p:spTree>
    <p:extLst>
      <p:ext uri="{BB962C8B-B14F-4D97-AF65-F5344CB8AC3E}">
        <p14:creationId xmlns:p14="http://schemas.microsoft.com/office/powerpoint/2010/main" val="15284185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D572F23-ECA7-51DC-EB54-BF01591004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2103" y="3937817"/>
            <a:ext cx="6459794" cy="1917293"/>
          </a:xfrm>
        </p:spPr>
        <p:txBody>
          <a:bodyPr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02060"/>
                </a:solidFill>
                <a:latin typeface="Arial Narrow" panose="020B0606020202030204" pitchFamily="34" charset="0"/>
                <a:cs typeface="Poppins"/>
              </a:rPr>
              <a:t>Michael K. Mesisca, DO 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MS Mincho" panose="02020609040205080304" pitchFamily="49" charset="-128"/>
                <a:cs typeface="Poppins" panose="00000500000000000000" pitchFamily="2" charset="0"/>
              </a:rPr>
              <a:t>., M.S., C.C.H.P.-P.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MS Mincho" panose="02020609040205080304" pitchFamily="49" charset="-128"/>
                <a:cs typeface="Poppins" panose="00000500000000000000" pitchFamily="2" charset="0"/>
              </a:rPr>
              <a:t>Chair, Department of Emergency Medicine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MS Mincho" panose="02020609040205080304" pitchFamily="49" charset="-128"/>
                <a:cs typeface="Poppins" panose="00000500000000000000" pitchFamily="2" charset="0"/>
              </a:rPr>
              <a:t>Medical Director, Department of Emergency Medicine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2060"/>
                </a:solidFill>
                <a:latin typeface="Arial Narrow" panose="020B0606020202030204" pitchFamily="34" charset="0"/>
                <a:ea typeface="MS Mincho" panose="02020609040205080304" pitchFamily="49" charset="-128"/>
                <a:cs typeface="Poppins" panose="00000500000000000000" pitchFamily="2" charset="0"/>
              </a:rPr>
              <a:t>Medical Director of </a:t>
            </a:r>
            <a:r>
              <a:rPr lang="en-US" sz="1800" dirty="0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MS Mincho" panose="02020609040205080304" pitchFamily="49" charset="-128"/>
                <a:cs typeface="Poppins" panose="00000500000000000000" pitchFamily="2" charset="0"/>
              </a:rPr>
              <a:t>Disaster Medicine &amp; Clinical Support Services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MS Mincho" panose="02020609040205080304" pitchFamily="49" charset="-128"/>
                <a:cs typeface="Poppins" panose="00000500000000000000" pitchFamily="2" charset="0"/>
              </a:rPr>
              <a:t>Chief Medical Officer, Correctional Health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2060"/>
                </a:solidFill>
                <a:latin typeface="Arial Narrow" panose="020B0606020202030204" pitchFamily="34" charset="0"/>
                <a:ea typeface="MS Mincho" panose="02020609040205080304" pitchFamily="49" charset="-128"/>
                <a:cs typeface="Poppins" panose="00000500000000000000" pitchFamily="2" charset="0"/>
              </a:rPr>
              <a:t>EMS Fellowship Program Director</a:t>
            </a:r>
            <a:endParaRPr lang="en-US" sz="18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Picture 3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34DB8AC0-4D5F-8A72-82FF-4B530C4F5994}"/>
              </a:ext>
            </a:extLst>
          </p:cNvPr>
          <p:cNvPicPr>
            <a:picLocks noChangeAspect="1"/>
          </p:cNvPicPr>
          <p:nvPr/>
        </p:nvPicPr>
        <p:blipFill>
          <a:blip r:embed="rId3" r:link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412" y="294148"/>
            <a:ext cx="3305175" cy="36289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76618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47BE7-B1FB-0AFE-53E7-F7C7D08DD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2202" y="1107213"/>
            <a:ext cx="3492230" cy="74902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Mark E. Thomas, DO</a:t>
            </a:r>
            <a:br>
              <a:rPr lang="en-US" sz="2400" dirty="0">
                <a:latin typeface="Arial Narrow" panose="020B0606020202030204" pitchFamily="34" charset="0"/>
              </a:rPr>
            </a:br>
            <a:r>
              <a:rPr lang="en-US" sz="1400" dirty="0">
                <a:solidFill>
                  <a:srgbClr val="002060"/>
                </a:solidFill>
                <a:latin typeface="Arial Narrow" panose="020B0606020202030204" pitchFamily="34" charset="0"/>
              </a:rPr>
              <a:t>Vice Chair</a:t>
            </a:r>
            <a:br>
              <a:rPr lang="en-US" sz="1400" dirty="0">
                <a:solidFill>
                  <a:srgbClr val="002060"/>
                </a:solidFill>
                <a:latin typeface="Arial Narrow" panose="020B0606020202030204" pitchFamily="34" charset="0"/>
              </a:rPr>
            </a:br>
            <a:r>
              <a:rPr lang="en-US" sz="1400" dirty="0">
                <a:solidFill>
                  <a:srgbClr val="002060"/>
                </a:solidFill>
                <a:latin typeface="Arial Narrow" panose="020B0606020202030204" pitchFamily="34" charset="0"/>
              </a:rPr>
              <a:t>Associate Medical Director of Operations</a:t>
            </a:r>
            <a:endParaRPr lang="en-US" sz="24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03AECB6-4D14-6663-7078-67AF961D8630}"/>
              </a:ext>
            </a:extLst>
          </p:cNvPr>
          <p:cNvSpPr txBox="1">
            <a:spLocks/>
          </p:cNvSpPr>
          <p:nvPr/>
        </p:nvSpPr>
        <p:spPr>
          <a:xfrm>
            <a:off x="4658277" y="1050908"/>
            <a:ext cx="4299627" cy="749029"/>
          </a:xfrm>
          <a:prstGeom prst="rect">
            <a:avLst/>
          </a:prstGeom>
        </p:spPr>
        <p:txBody>
          <a:bodyPr vert="horz" lIns="0" tIns="0" rIns="0" bIns="0" rtlCol="0" anchor="b" anchorCtr="1">
            <a:normAutofit fontScale="97500"/>
          </a:bodyPr>
          <a:lstStyle>
            <a:lvl1pPr algn="ctr" defTabSz="914400" rtl="0" eaLnBrk="1" latinLnBrk="0" hangingPunct="1">
              <a:lnSpc>
                <a:spcPts val="4600"/>
              </a:lnSpc>
              <a:spcBef>
                <a:spcPct val="0"/>
              </a:spcBef>
              <a:buNone/>
              <a:defRPr sz="4400" u="none" kern="1200" baseline="0">
                <a:solidFill>
                  <a:srgbClr val="003469"/>
                </a:solidFill>
                <a:uFill>
                  <a:solidFill>
                    <a:schemeClr val="tx2">
                      <a:lumMod val="40000"/>
                      <a:lumOff val="60000"/>
                    </a:schemeClr>
                  </a:solidFill>
                </a:uFill>
                <a:latin typeface="Open Sans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Fairuz Despujos Harfouche, MD</a:t>
            </a:r>
            <a:br>
              <a:rPr lang="en-US" sz="2400" dirty="0">
                <a:latin typeface="Arial Narrow" panose="020B0606020202030204" pitchFamily="34" charset="0"/>
              </a:rPr>
            </a:br>
            <a:r>
              <a:rPr lang="en-US" sz="1400" dirty="0">
                <a:solidFill>
                  <a:srgbClr val="002060"/>
                </a:solidFill>
                <a:latin typeface="Arial Narrow" panose="020B0606020202030204" pitchFamily="34" charset="0"/>
              </a:rPr>
              <a:t>Assistant Medical Director of Operations Throughput</a:t>
            </a:r>
          </a:p>
          <a:p>
            <a:pPr>
              <a:lnSpc>
                <a:spcPct val="100000"/>
              </a:lnSpc>
            </a:pPr>
            <a:r>
              <a:rPr lang="en-US" sz="1400" dirty="0">
                <a:solidFill>
                  <a:srgbClr val="002060"/>
                </a:solidFill>
                <a:latin typeface="Arial Narrow" panose="020B0606020202030204" pitchFamily="34" charset="0"/>
              </a:rPr>
              <a:t>Patient Experience and SEPSIS</a:t>
            </a:r>
            <a:endParaRPr lang="en-US" sz="21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0444C52-F7A8-1E68-EFD3-A41F28CD30B7}"/>
              </a:ext>
            </a:extLst>
          </p:cNvPr>
          <p:cNvSpPr txBox="1">
            <a:spLocks/>
          </p:cNvSpPr>
          <p:nvPr/>
        </p:nvSpPr>
        <p:spPr>
          <a:xfrm>
            <a:off x="1254868" y="1982702"/>
            <a:ext cx="2986390" cy="920884"/>
          </a:xfrm>
          <a:prstGeom prst="rect">
            <a:avLst/>
          </a:prstGeom>
        </p:spPr>
        <p:txBody>
          <a:bodyPr vert="horz" lIns="0" tIns="0" rIns="0" bIns="0" rtlCol="0" anchor="b" anchorCtr="1">
            <a:normAutofit fontScale="97500"/>
          </a:bodyPr>
          <a:lstStyle>
            <a:lvl1pPr algn="ctr" defTabSz="914400" rtl="0" eaLnBrk="1" latinLnBrk="0" hangingPunct="1">
              <a:lnSpc>
                <a:spcPts val="4600"/>
              </a:lnSpc>
              <a:spcBef>
                <a:spcPct val="0"/>
              </a:spcBef>
              <a:buNone/>
              <a:defRPr sz="4400" u="none" kern="1200" baseline="0">
                <a:solidFill>
                  <a:srgbClr val="003469"/>
                </a:solidFill>
                <a:uFill>
                  <a:solidFill>
                    <a:schemeClr val="tx2">
                      <a:lumMod val="40000"/>
                      <a:lumOff val="60000"/>
                    </a:schemeClr>
                  </a:solidFill>
                </a:uFill>
                <a:latin typeface="Open Sans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Thomas F. Minahan, DO, FACOEP</a:t>
            </a:r>
            <a:br>
              <a:rPr lang="en-US" sz="1600" dirty="0">
                <a:latin typeface="Arial Narrow" panose="020B0606020202030204" pitchFamily="34" charset="0"/>
              </a:rPr>
            </a:br>
            <a:r>
              <a:rPr lang="en-US" sz="1400" dirty="0">
                <a:latin typeface="Arial Narrow" panose="020B0606020202030204" pitchFamily="34" charset="0"/>
              </a:rPr>
              <a:t>Director of Education</a:t>
            </a:r>
          </a:p>
          <a:p>
            <a:pPr>
              <a:lnSpc>
                <a:spcPct val="100000"/>
              </a:lnSpc>
            </a:pPr>
            <a:r>
              <a:rPr lang="en-US" sz="1400" dirty="0">
                <a:solidFill>
                  <a:srgbClr val="002060"/>
                </a:solidFill>
                <a:latin typeface="Arial Narrow" panose="020B0606020202030204" pitchFamily="34" charset="0"/>
              </a:rPr>
              <a:t>Residency Program Director</a:t>
            </a:r>
          </a:p>
          <a:p>
            <a:pPr>
              <a:lnSpc>
                <a:spcPct val="100000"/>
              </a:lnSpc>
            </a:pPr>
            <a:r>
              <a:rPr lang="en-US" sz="1400" dirty="0">
                <a:solidFill>
                  <a:srgbClr val="002060"/>
                </a:solidFill>
                <a:latin typeface="Arial Narrow" panose="020B0606020202030204" pitchFamily="34" charset="0"/>
              </a:rPr>
              <a:t>Medical Director, Correctional Health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0FEFF54-950A-17EA-353E-B182411939E6}"/>
              </a:ext>
            </a:extLst>
          </p:cNvPr>
          <p:cNvSpPr txBox="1">
            <a:spLocks/>
          </p:cNvSpPr>
          <p:nvPr/>
        </p:nvSpPr>
        <p:spPr>
          <a:xfrm>
            <a:off x="5164117" y="1980182"/>
            <a:ext cx="3287948" cy="1049864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rmAutofit fontScale="25000" lnSpcReduction="20000"/>
          </a:bodyPr>
          <a:lstStyle>
            <a:lvl1pPr algn="l" defTabSz="18283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i="0" kern="1200">
                <a:solidFill>
                  <a:schemeClr val="bg1"/>
                </a:solidFill>
                <a:latin typeface="Poppins" pitchFamily="2" charset="77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6400" dirty="0">
                <a:solidFill>
                  <a:srgbClr val="002060"/>
                </a:solidFill>
                <a:latin typeface="Arial Narrow" panose="020B0606020202030204" pitchFamily="34" charset="0"/>
                <a:cs typeface="Poppins"/>
              </a:rPr>
              <a:t>Joel A. Labha, DO </a:t>
            </a:r>
            <a:br>
              <a:rPr lang="en-US" sz="6400" b="0" dirty="0">
                <a:solidFill>
                  <a:srgbClr val="002060"/>
                </a:solidFill>
                <a:latin typeface="Arial Narrow" panose="020B0606020202030204" pitchFamily="34" charset="0"/>
                <a:cs typeface="Poppins"/>
              </a:rPr>
            </a:br>
            <a:r>
              <a:rPr lang="en-US" sz="5600" b="0" dirty="0">
                <a:solidFill>
                  <a:srgbClr val="002060"/>
                </a:solidFill>
                <a:latin typeface="Arial Narrow" panose="020B0606020202030204" pitchFamily="34" charset="0"/>
                <a:cs typeface="Poppins"/>
              </a:rPr>
              <a:t>Assistant Residency Program Director</a:t>
            </a:r>
            <a:br>
              <a:rPr lang="en-US" sz="5600" b="0" dirty="0">
                <a:solidFill>
                  <a:srgbClr val="002060"/>
                </a:solidFill>
                <a:latin typeface="Arial Narrow" panose="020B0606020202030204" pitchFamily="34" charset="0"/>
              </a:rPr>
            </a:br>
            <a:r>
              <a:rPr lang="en-US" sz="5600" b="0" dirty="0">
                <a:solidFill>
                  <a:srgbClr val="002060"/>
                </a:solidFill>
                <a:latin typeface="Arial Narrow" panose="020B0606020202030204" pitchFamily="34" charset="0"/>
                <a:cs typeface="Poppins"/>
              </a:rPr>
              <a:t>PA Fellowship Director</a:t>
            </a:r>
            <a:br>
              <a:rPr lang="en-US" sz="5600" b="0" dirty="0">
                <a:solidFill>
                  <a:srgbClr val="002060"/>
                </a:solidFill>
                <a:latin typeface="Arial Narrow" panose="020B0606020202030204" pitchFamily="34" charset="0"/>
              </a:rPr>
            </a:br>
            <a:r>
              <a:rPr lang="en-US" sz="5600" b="0" dirty="0">
                <a:solidFill>
                  <a:srgbClr val="002060"/>
                </a:solidFill>
                <a:latin typeface="Arial Narrow" panose="020B0606020202030204" pitchFamily="34" charset="0"/>
                <a:cs typeface="Poppins"/>
              </a:rPr>
              <a:t>Trauma Liaison</a:t>
            </a:r>
            <a:br>
              <a:rPr lang="en-US" sz="5600" b="0" dirty="0">
                <a:solidFill>
                  <a:srgbClr val="002060"/>
                </a:solidFill>
                <a:latin typeface="Arial Narrow" panose="020B0606020202030204" pitchFamily="34" charset="0"/>
                <a:cs typeface="Poppins"/>
              </a:rPr>
            </a:br>
            <a:r>
              <a:rPr lang="en-US" sz="5600" b="0" dirty="0">
                <a:solidFill>
                  <a:srgbClr val="002060"/>
                </a:solidFill>
                <a:latin typeface="Arial Narrow" panose="020B0606020202030204" pitchFamily="34" charset="0"/>
                <a:cs typeface="Poppins"/>
              </a:rPr>
              <a:t>Psychiatry Liaison</a:t>
            </a:r>
            <a:br>
              <a:rPr lang="en-US" sz="6400" b="0" dirty="0">
                <a:solidFill>
                  <a:srgbClr val="002060"/>
                </a:solidFill>
                <a:latin typeface="Arial Narrow" panose="020B0606020202030204" pitchFamily="34" charset="0"/>
              </a:rPr>
            </a:br>
            <a:endParaRPr lang="en-US" sz="2000" b="0" dirty="0">
              <a:cs typeface="Poppins" pitchFamily="2" charset="77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1FEF35D-DD2E-DED0-08EA-86B030C7AC35}"/>
              </a:ext>
            </a:extLst>
          </p:cNvPr>
          <p:cNvSpPr txBox="1">
            <a:spLocks/>
          </p:cNvSpPr>
          <p:nvPr/>
        </p:nvSpPr>
        <p:spPr>
          <a:xfrm>
            <a:off x="1524881" y="3030046"/>
            <a:ext cx="2446365" cy="749029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rmAutofit/>
          </a:bodyPr>
          <a:lstStyle>
            <a:lvl1pPr algn="l" defTabSz="18283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i="0" kern="1200">
                <a:solidFill>
                  <a:schemeClr val="bg1"/>
                </a:solidFill>
                <a:latin typeface="Poppins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 sz="1600" dirty="0">
                <a:solidFill>
                  <a:srgbClr val="002060"/>
                </a:solidFill>
                <a:latin typeface="Arial Narrow" panose="020B0606020202030204" pitchFamily="34" charset="0"/>
              </a:rPr>
              <a:t>Amy Russell, MD</a:t>
            </a:r>
            <a:br>
              <a:rPr lang="en-US" sz="2000" dirty="0">
                <a:solidFill>
                  <a:srgbClr val="002060"/>
                </a:solidFill>
                <a:latin typeface="Arial Narrow" panose="020B0606020202030204" pitchFamily="34" charset="0"/>
              </a:rPr>
            </a:br>
            <a:r>
              <a:rPr lang="en-US" sz="1400" b="0" dirty="0">
                <a:solidFill>
                  <a:srgbClr val="002060"/>
                </a:solidFill>
                <a:latin typeface="Arial Narrow" panose="020B0606020202030204" pitchFamily="34" charset="0"/>
              </a:rPr>
              <a:t>EM Student Clerkship Director</a:t>
            </a:r>
            <a:br>
              <a:rPr lang="en-US" sz="1400" b="0" dirty="0">
                <a:solidFill>
                  <a:srgbClr val="002060"/>
                </a:solidFill>
                <a:latin typeface="Arial Narrow" panose="020B0606020202030204" pitchFamily="34" charset="0"/>
              </a:rPr>
            </a:br>
            <a:r>
              <a:rPr lang="en-US" sz="1400" b="0" dirty="0">
                <a:solidFill>
                  <a:srgbClr val="002060"/>
                </a:solidFill>
                <a:latin typeface="Arial Narrow" panose="020B0606020202030204" pitchFamily="34" charset="0"/>
              </a:rPr>
              <a:t>EM Stroke Champion</a:t>
            </a:r>
            <a:endParaRPr lang="en-US" sz="2000" b="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0D56EE4-49ED-8442-254F-C8F959B1696A}"/>
              </a:ext>
            </a:extLst>
          </p:cNvPr>
          <p:cNvSpPr txBox="1">
            <a:spLocks/>
          </p:cNvSpPr>
          <p:nvPr/>
        </p:nvSpPr>
        <p:spPr>
          <a:xfrm>
            <a:off x="5314896" y="3043431"/>
            <a:ext cx="2986390" cy="749030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rmAutofit/>
          </a:bodyPr>
          <a:lstStyle>
            <a:lvl1pPr algn="l" defTabSz="18283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i="0" kern="1200">
                <a:solidFill>
                  <a:schemeClr val="bg1"/>
                </a:solidFill>
                <a:latin typeface="Poppins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 sz="1600" dirty="0">
                <a:solidFill>
                  <a:srgbClr val="002060"/>
                </a:solidFill>
                <a:latin typeface="Arial Narrow" panose="020B0606020202030204" pitchFamily="34" charset="0"/>
              </a:rPr>
              <a:t>Melanie M. Randall, MD </a:t>
            </a:r>
            <a:br>
              <a:rPr lang="en-US" sz="1600" dirty="0">
                <a:solidFill>
                  <a:srgbClr val="002060"/>
                </a:solidFill>
                <a:latin typeface="Arial Narrow" panose="020B0606020202030204" pitchFamily="34" charset="0"/>
              </a:rPr>
            </a:br>
            <a:r>
              <a:rPr lang="en-US" sz="1400" b="0" dirty="0">
                <a:solidFill>
                  <a:srgbClr val="002060"/>
                </a:solidFill>
                <a:latin typeface="Arial Narrow" panose="020B0606020202030204" pitchFamily="34" charset="0"/>
              </a:rPr>
              <a:t>Assistant Medical Director of </a:t>
            </a:r>
            <a:br>
              <a:rPr lang="en-US" sz="1400" b="0" dirty="0">
                <a:solidFill>
                  <a:srgbClr val="002060"/>
                </a:solidFill>
                <a:latin typeface="Arial Narrow" panose="020B0606020202030204" pitchFamily="34" charset="0"/>
              </a:rPr>
            </a:br>
            <a:r>
              <a:rPr lang="en-US" sz="1400" b="0" dirty="0">
                <a:solidFill>
                  <a:srgbClr val="002060"/>
                </a:solidFill>
                <a:latin typeface="Arial Narrow" panose="020B0606020202030204" pitchFamily="34" charset="0"/>
              </a:rPr>
              <a:t>Quality &amp; Research</a:t>
            </a:r>
            <a:endParaRPr lang="en-US" sz="16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0924DB3-8C66-30F3-3843-90FEBA847D9F}"/>
              </a:ext>
            </a:extLst>
          </p:cNvPr>
          <p:cNvSpPr txBox="1">
            <a:spLocks/>
          </p:cNvSpPr>
          <p:nvPr/>
        </p:nvSpPr>
        <p:spPr>
          <a:xfrm>
            <a:off x="871761" y="3878925"/>
            <a:ext cx="3908245" cy="749030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rmAutofit fontScale="97500" lnSpcReduction="10000"/>
          </a:bodyPr>
          <a:lstStyle>
            <a:lvl1pPr algn="l" defTabSz="18283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i="0" kern="1200">
                <a:solidFill>
                  <a:schemeClr val="bg1"/>
                </a:solidFill>
                <a:latin typeface="Poppins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 sz="1600" dirty="0">
                <a:solidFill>
                  <a:srgbClr val="002060"/>
                </a:solidFill>
                <a:latin typeface="Arial Narrow" panose="020B0606020202030204" pitchFamily="34" charset="0"/>
                <a:cs typeface="Poppins"/>
              </a:rPr>
              <a:t>Andrew G. Pachon, MD </a:t>
            </a:r>
            <a:br>
              <a:rPr lang="en-US" sz="1600" dirty="0">
                <a:solidFill>
                  <a:srgbClr val="002060"/>
                </a:solidFill>
                <a:latin typeface="Arial Narrow" panose="020B0606020202030204" pitchFamily="34" charset="0"/>
                <a:cs typeface="Poppins"/>
              </a:rPr>
            </a:br>
            <a:r>
              <a:rPr lang="en-US" sz="1600" b="0" dirty="0">
                <a:solidFill>
                  <a:srgbClr val="002060"/>
                </a:solidFill>
                <a:latin typeface="Arial Narrow" panose="020B0606020202030204" pitchFamily="34" charset="0"/>
                <a:cs typeface="Poppins"/>
              </a:rPr>
              <a:t>Assistant Medical Director of  EMS &amp; Base Station</a:t>
            </a:r>
          </a:p>
          <a:p>
            <a:pPr algn="ctr"/>
            <a:r>
              <a:rPr lang="en-US" sz="1600" b="0" dirty="0">
                <a:solidFill>
                  <a:srgbClr val="002060"/>
                </a:solidFill>
                <a:latin typeface="Arial Narrow" panose="020B0606020202030204" pitchFamily="34" charset="0"/>
                <a:cs typeface="Poppins"/>
              </a:rPr>
              <a:t>Assistant Director of EMS and Disaster Medicine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2F6F14-B2F9-20D4-147B-30E9AA44ABCB}"/>
              </a:ext>
            </a:extLst>
          </p:cNvPr>
          <p:cNvSpPr txBox="1"/>
          <p:nvPr/>
        </p:nvSpPr>
        <p:spPr>
          <a:xfrm>
            <a:off x="5314896" y="3878925"/>
            <a:ext cx="281383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  <a:cs typeface="Poppins" panose="00000500000000000000" pitchFamily="2" charset="0"/>
              </a:rPr>
              <a:t>Stephanie Loe, MD</a:t>
            </a:r>
            <a:b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  <a:cs typeface="Poppins" panose="00000500000000000000" pitchFamily="2" charset="0"/>
              </a:rPr>
            </a:br>
            <a:r>
              <a:rPr lang="en-US" sz="1400" b="0" dirty="0">
                <a:solidFill>
                  <a:srgbClr val="002060"/>
                </a:solidFill>
                <a:latin typeface="Arial Narrow" panose="020B0606020202030204" pitchFamily="34" charset="0"/>
                <a:cs typeface="Poppins" panose="00000500000000000000" pitchFamily="2" charset="0"/>
              </a:rPr>
              <a:t>Assistant Medical Director of</a:t>
            </a:r>
            <a:br>
              <a:rPr lang="en-US" sz="1400" b="0" dirty="0">
                <a:solidFill>
                  <a:srgbClr val="002060"/>
                </a:solidFill>
                <a:latin typeface="Arial Narrow" panose="020B0606020202030204" pitchFamily="34" charset="0"/>
                <a:cs typeface="Poppins" panose="00000500000000000000" pitchFamily="2" charset="0"/>
              </a:rPr>
            </a:br>
            <a:r>
              <a:rPr lang="en-US" sz="1400" b="0" dirty="0">
                <a:solidFill>
                  <a:srgbClr val="002060"/>
                </a:solidFill>
                <a:latin typeface="Arial Narrow" panose="020B0606020202030204" pitchFamily="34" charset="0"/>
                <a:cs typeface="Poppins" panose="00000500000000000000" pitchFamily="2" charset="0"/>
              </a:rPr>
              <a:t>EMS, Disaster &amp; International Medicine</a:t>
            </a:r>
            <a:endParaRPr lang="en-US" sz="2000" dirty="0">
              <a:solidFill>
                <a:srgbClr val="002060"/>
              </a:solidFill>
              <a:latin typeface="Arial Narrow" panose="020B0606020202030204" pitchFamily="34" charset="0"/>
              <a:cs typeface="Poppins" panose="00000500000000000000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A8CC299-D4C3-564D-3F18-A8087C8DBB41}"/>
              </a:ext>
            </a:extLst>
          </p:cNvPr>
          <p:cNvSpPr txBox="1">
            <a:spLocks/>
          </p:cNvSpPr>
          <p:nvPr/>
        </p:nvSpPr>
        <p:spPr>
          <a:xfrm>
            <a:off x="975765" y="4721735"/>
            <a:ext cx="3700236" cy="858618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rmAutofit fontScale="92500"/>
          </a:bodyPr>
          <a:lstStyle>
            <a:lvl1pPr algn="l" defTabSz="18283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i="0" kern="1200">
                <a:solidFill>
                  <a:schemeClr val="bg1"/>
                </a:solidFill>
                <a:latin typeface="Poppins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 sz="1600" dirty="0">
                <a:solidFill>
                  <a:srgbClr val="002060"/>
                </a:solidFill>
                <a:latin typeface="Arial Narrow" panose="020B0606020202030204" pitchFamily="34" charset="0"/>
              </a:rPr>
              <a:t>Korbin H. Haycock, MD </a:t>
            </a:r>
            <a:br>
              <a:rPr lang="en-US" sz="2000" b="0" dirty="0">
                <a:solidFill>
                  <a:srgbClr val="002060"/>
                </a:solidFill>
                <a:latin typeface="Arial Narrow" panose="020B0606020202030204" pitchFamily="34" charset="0"/>
              </a:rPr>
            </a:br>
            <a:r>
              <a:rPr lang="en-US" sz="1400" b="0" dirty="0">
                <a:solidFill>
                  <a:srgbClr val="002060"/>
                </a:solidFill>
                <a:latin typeface="Arial Narrow" panose="020B0606020202030204" pitchFamily="34" charset="0"/>
              </a:rPr>
              <a:t>Assistant Medical Director of</a:t>
            </a:r>
            <a:br>
              <a:rPr lang="en-US" sz="1400" b="0" dirty="0">
                <a:solidFill>
                  <a:srgbClr val="002060"/>
                </a:solidFill>
                <a:latin typeface="Arial Narrow" panose="020B0606020202030204" pitchFamily="34" charset="0"/>
              </a:rPr>
            </a:br>
            <a:r>
              <a:rPr lang="en-US" sz="1400" b="0" dirty="0">
                <a:solidFill>
                  <a:srgbClr val="002060"/>
                </a:solidFill>
                <a:latin typeface="Arial Narrow" panose="020B0606020202030204" pitchFamily="34" charset="0"/>
              </a:rPr>
              <a:t>Ultrasound &amp; Resuscitation</a:t>
            </a:r>
            <a:br>
              <a:rPr lang="en-US" sz="1400" b="0" dirty="0">
                <a:solidFill>
                  <a:srgbClr val="002060"/>
                </a:solidFill>
                <a:latin typeface="Arial Narrow" panose="020B0606020202030204" pitchFamily="34" charset="0"/>
              </a:rPr>
            </a:br>
            <a:r>
              <a:rPr lang="en-US" sz="1400" b="0" dirty="0">
                <a:solidFill>
                  <a:srgbClr val="002060"/>
                </a:solidFill>
                <a:latin typeface="Arial Narrow" panose="020B0606020202030204" pitchFamily="34" charset="0"/>
              </a:rPr>
              <a:t>Program Director of Advanced Ultrasonography Fellowship</a:t>
            </a:r>
            <a:endParaRPr lang="en-US" sz="60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A2A9DBE-0A87-1762-45DF-09D6DC69E357}"/>
              </a:ext>
            </a:extLst>
          </p:cNvPr>
          <p:cNvSpPr txBox="1">
            <a:spLocks/>
          </p:cNvSpPr>
          <p:nvPr/>
        </p:nvSpPr>
        <p:spPr>
          <a:xfrm>
            <a:off x="5401175" y="4721735"/>
            <a:ext cx="2813832" cy="769441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rmAutofit/>
          </a:bodyPr>
          <a:lstStyle>
            <a:lvl1pPr algn="l" defTabSz="18283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i="0" kern="1200">
                <a:solidFill>
                  <a:schemeClr val="bg1"/>
                </a:solidFill>
                <a:latin typeface="Poppins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 sz="1600" dirty="0">
                <a:solidFill>
                  <a:srgbClr val="002060"/>
                </a:solidFill>
                <a:latin typeface="Arial Narrow" panose="020B0606020202030204" pitchFamily="34" charset="0"/>
              </a:rPr>
              <a:t>Kevin Chen, MD </a:t>
            </a:r>
            <a:br>
              <a:rPr lang="en-US" sz="1600" dirty="0">
                <a:solidFill>
                  <a:srgbClr val="002060"/>
                </a:solidFill>
                <a:latin typeface="Arial Narrow" panose="020B0606020202030204" pitchFamily="34" charset="0"/>
              </a:rPr>
            </a:br>
            <a:r>
              <a:rPr lang="en-US" sz="1400" b="0" dirty="0">
                <a:solidFill>
                  <a:srgbClr val="002060"/>
                </a:solidFill>
                <a:latin typeface="Arial Narrow" panose="020B0606020202030204" pitchFamily="34" charset="0"/>
              </a:rPr>
              <a:t>Non-EM and Visiting Resident Rotators </a:t>
            </a:r>
            <a:br>
              <a:rPr lang="en-US" sz="1400" b="0" dirty="0">
                <a:solidFill>
                  <a:srgbClr val="002060"/>
                </a:solidFill>
                <a:latin typeface="Arial Narrow" panose="020B0606020202030204" pitchFamily="34" charset="0"/>
              </a:rPr>
            </a:br>
            <a:r>
              <a:rPr lang="en-US" sz="1400" b="0" dirty="0">
                <a:solidFill>
                  <a:srgbClr val="002060"/>
                </a:solidFill>
                <a:latin typeface="Arial Narrow" panose="020B0606020202030204" pitchFamily="34" charset="0"/>
              </a:rPr>
              <a:t>Scheduling Coordinator</a:t>
            </a:r>
            <a:endParaRPr lang="en-US" sz="16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91FA813-CB88-958C-2534-0CAB8EB9CF5C}"/>
              </a:ext>
            </a:extLst>
          </p:cNvPr>
          <p:cNvSpPr txBox="1">
            <a:spLocks/>
          </p:cNvSpPr>
          <p:nvPr/>
        </p:nvSpPr>
        <p:spPr>
          <a:xfrm>
            <a:off x="1952216" y="5674133"/>
            <a:ext cx="1591693" cy="518853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rmAutofit/>
          </a:bodyPr>
          <a:lstStyle>
            <a:lvl1pPr algn="l" defTabSz="18283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i="0" kern="1200">
                <a:solidFill>
                  <a:schemeClr val="bg1"/>
                </a:solidFill>
                <a:latin typeface="Poppins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 sz="1600" dirty="0">
                <a:solidFill>
                  <a:srgbClr val="002060"/>
                </a:solidFill>
                <a:latin typeface="Arial Narrow" panose="020B0606020202030204" pitchFamily="34" charset="0"/>
              </a:rPr>
              <a:t>Eugene Hu, MD</a:t>
            </a:r>
            <a:br>
              <a:rPr lang="en-US" sz="1600" dirty="0">
                <a:solidFill>
                  <a:srgbClr val="002060"/>
                </a:solidFill>
                <a:latin typeface="Arial Narrow" panose="020B0606020202030204" pitchFamily="34" charset="0"/>
              </a:rPr>
            </a:br>
            <a:r>
              <a:rPr lang="en-US" sz="1400" b="0" dirty="0">
                <a:solidFill>
                  <a:srgbClr val="002060"/>
                </a:solidFill>
                <a:latin typeface="Arial Narrow" panose="020B0606020202030204" pitchFamily="34" charset="0"/>
              </a:rPr>
              <a:t>Ethics Champion</a:t>
            </a:r>
            <a:endParaRPr lang="en-US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2757ED4D-2D58-3233-291C-9B481A07EF54}"/>
              </a:ext>
            </a:extLst>
          </p:cNvPr>
          <p:cNvSpPr txBox="1">
            <a:spLocks/>
          </p:cNvSpPr>
          <p:nvPr/>
        </p:nvSpPr>
        <p:spPr>
          <a:xfrm>
            <a:off x="1654347" y="270965"/>
            <a:ext cx="6043307" cy="786323"/>
          </a:xfrm>
          <a:prstGeom prst="rect">
            <a:avLst/>
          </a:prstGeom>
        </p:spPr>
        <p:txBody>
          <a:bodyPr vert="horz" lIns="0" tIns="0" rIns="0" bIns="0" rtlCol="0" anchor="t" anchorCtr="1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rgbClr val="8A8C91"/>
                </a:solidFill>
                <a:latin typeface="Open Sans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 dirty="0">
                <a:solidFill>
                  <a:srgbClr val="002060"/>
                </a:solidFill>
                <a:latin typeface="Arial Narrow" panose="020B0606020202030204" pitchFamily="34" charset="0"/>
              </a:rPr>
              <a:t>PHYSICIAN LEADERS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5CFB09C-5852-9C39-65B5-0112F3A20E14}"/>
              </a:ext>
            </a:extLst>
          </p:cNvPr>
          <p:cNvSpPr txBox="1">
            <a:spLocks/>
          </p:cNvSpPr>
          <p:nvPr/>
        </p:nvSpPr>
        <p:spPr>
          <a:xfrm>
            <a:off x="3907980" y="5548838"/>
            <a:ext cx="2813832" cy="769441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rmAutofit/>
          </a:bodyPr>
          <a:lstStyle>
            <a:lvl1pPr algn="l" defTabSz="18283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i="0" kern="1200">
                <a:solidFill>
                  <a:schemeClr val="bg1"/>
                </a:solidFill>
                <a:latin typeface="Poppins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 sz="1600" dirty="0">
                <a:solidFill>
                  <a:srgbClr val="002060"/>
                </a:solidFill>
                <a:latin typeface="Arial Narrow" panose="020B0606020202030204" pitchFamily="34" charset="0"/>
              </a:rPr>
              <a:t>Sarah Malcolm, MD </a:t>
            </a:r>
            <a:br>
              <a:rPr lang="en-US" sz="1600" dirty="0">
                <a:solidFill>
                  <a:srgbClr val="002060"/>
                </a:solidFill>
                <a:latin typeface="Arial Narrow" panose="020B0606020202030204" pitchFamily="34" charset="0"/>
              </a:rPr>
            </a:br>
            <a:r>
              <a:rPr lang="en-US" sz="1400" b="0" dirty="0">
                <a:solidFill>
                  <a:srgbClr val="002060"/>
                </a:solidFill>
                <a:latin typeface="Arial Narrow" panose="020B0606020202030204" pitchFamily="34" charset="0"/>
              </a:rPr>
              <a:t>Director of Wellness</a:t>
            </a:r>
            <a:endParaRPr lang="en-US" sz="16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4614414"/>
      </p:ext>
    </p:extLst>
  </p:cSld>
  <p:clrMapOvr>
    <a:masterClrMapping/>
  </p:clrMapOvr>
</p:sld>
</file>

<file path=ppt/theme/theme1.xml><?xml version="1.0" encoding="utf-8"?>
<a:theme xmlns:a="http://schemas.openxmlformats.org/drawingml/2006/main" name="RUHS PPT template1">
  <a:themeElements>
    <a:clrScheme name="RUHS 2">
      <a:dk1>
        <a:srgbClr val="0E213D"/>
      </a:dk1>
      <a:lt1>
        <a:sysClr val="window" lastClr="FFFFFF"/>
      </a:lt1>
      <a:dk2>
        <a:srgbClr val="083065"/>
      </a:dk2>
      <a:lt2>
        <a:srgbClr val="EEECE1"/>
      </a:lt2>
      <a:accent1>
        <a:srgbClr val="073166"/>
      </a:accent1>
      <a:accent2>
        <a:srgbClr val="67235C"/>
      </a:accent2>
      <a:accent3>
        <a:srgbClr val="ACCB2A"/>
      </a:accent3>
      <a:accent4>
        <a:srgbClr val="E57C2A"/>
      </a:accent4>
      <a:accent5>
        <a:srgbClr val="FFFEFD"/>
      </a:accent5>
      <a:accent6>
        <a:srgbClr val="FFFDFC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D81DF272B52ED4DB860FB7BA30F2C1D" ma:contentTypeVersion="2" ma:contentTypeDescription="Create a new document." ma:contentTypeScope="" ma:versionID="3d02137d30f6bc46012f79c7722f441e">
  <xsd:schema xmlns:xsd="http://www.w3.org/2001/XMLSchema" xmlns:xs="http://www.w3.org/2001/XMLSchema" xmlns:p="http://schemas.microsoft.com/office/2006/metadata/properties" xmlns:ns2="82977841-437f-4189-9ec3-53032e248c2b" targetNamespace="http://schemas.microsoft.com/office/2006/metadata/properties" ma:root="true" ma:fieldsID="77b9d16408b5ff5977403aeadfcdbf72" ns2:_="">
    <xsd:import namespace="82977841-437f-4189-9ec3-53032e248c2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977841-437f-4189-9ec3-53032e248c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93602B0-815F-4292-BA44-960DD75266CD}">
  <ds:schemaRefs>
    <ds:schemaRef ds:uri="82977841-437f-4189-9ec3-53032e248c2b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823A6A42-19C1-43E4-B8EB-D145F4FB76E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1496D1A-0297-4154-87D4-FB22DAF6124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2977841-437f-4189-9ec3-53032e248c2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RUHS PPT template1</Template>
  <TotalTime>0</TotalTime>
  <Words>3735</Words>
  <Application>Microsoft Office PowerPoint</Application>
  <PresentationFormat>On-screen Show (4:3)</PresentationFormat>
  <Paragraphs>949</Paragraphs>
  <Slides>61</Slides>
  <Notes>61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70" baseType="lpstr">
      <vt:lpstr>Arial</vt:lpstr>
      <vt:lpstr>Arial Narrow</vt:lpstr>
      <vt:lpstr>Bodoni MT Condensed</vt:lpstr>
      <vt:lpstr>Calibri</vt:lpstr>
      <vt:lpstr>Open Sans</vt:lpstr>
      <vt:lpstr>Poppins</vt:lpstr>
      <vt:lpstr>Times New Roman</vt:lpstr>
      <vt:lpstr>Wingdings</vt:lpstr>
      <vt:lpstr>RUHS PPT template1</vt:lpstr>
      <vt:lpstr>PowerPoint Presentation</vt:lpstr>
      <vt:lpstr>PowerPoint Presentation</vt:lpstr>
      <vt:lpstr>2023  ANNUAL STRATEGIC PLAN Presentation to Medical Executive Committee</vt:lpstr>
      <vt:lpstr>PowerPoint Presentation</vt:lpstr>
      <vt:lpstr>DEPARTMENT OF EMERGENCY MEDICINE Provider Organizational Chart</vt:lpstr>
      <vt:lpstr>DEPARTMENT OF EMERGENCY MEDICINE  Nursing Organizational Chart </vt:lpstr>
      <vt:lpstr>LEADERSHIP TEAM</vt:lpstr>
      <vt:lpstr>PowerPoint Presentation</vt:lpstr>
      <vt:lpstr>Mark E. Thomas, DO Vice Chair Associate Medical Director of Operations</vt:lpstr>
      <vt:lpstr>NURSING</vt:lpstr>
      <vt:lpstr>PowerPoint Presentation</vt:lpstr>
      <vt:lpstr>PowerPoint Presentation</vt:lpstr>
      <vt:lpstr>ADMINISTRATIVE STAFF</vt:lpstr>
      <vt:lpstr>PowerPoint Presentation</vt:lpstr>
      <vt:lpstr>PowerPoint Presentation</vt:lpstr>
      <vt:lpstr>PowerPoint Presentation</vt:lpstr>
      <vt:lpstr>OPERATIONS</vt:lpstr>
      <vt:lpstr>THROUGHPUT PERFORMANCE and CORE MEASURES</vt:lpstr>
      <vt:lpstr>PowerPoint Presentation</vt:lpstr>
      <vt:lpstr>PowerPoint Presentation</vt:lpstr>
      <vt:lpstr>PowerPoint Presentation</vt:lpstr>
      <vt:lpstr>THROUGHPUT PERFORMANCE</vt:lpstr>
      <vt:lpstr>PowerPoint Presentation</vt:lpstr>
      <vt:lpstr>SEPSIS LATE RECOGNITION OF SEPSIS</vt:lpstr>
      <vt:lpstr>STROKE PERFORMANCE INDICATORS</vt:lpstr>
      <vt:lpstr>STROKE PEFORMANCE INDICATORS</vt:lpstr>
      <vt:lpstr>PowerPoint Presentation</vt:lpstr>
      <vt:lpstr>PowerPoint Presentation</vt:lpstr>
      <vt:lpstr>EMERGENCY MEDICAL SERVICES</vt:lpstr>
      <vt:lpstr>2022</vt:lpstr>
      <vt:lpstr>During week 16</vt:lpstr>
      <vt:lpstr>LEAN INITIATIVES</vt:lpstr>
      <vt:lpstr>QUALITY DASHBOARD</vt:lpstr>
      <vt:lpstr>2022 – 2023 QUALITY INITIATIVES</vt:lpstr>
      <vt:lpstr>RUHS QUALITY INITIATIVES</vt:lpstr>
      <vt:lpstr>COMMUNITY HEALTH CENTERS  and EXPRESS CARE</vt:lpstr>
      <vt:lpstr>LOCATIONS</vt:lpstr>
      <vt:lpstr>ACADEMICS</vt:lpstr>
      <vt:lpstr>RESIDENCY</vt:lpstr>
      <vt:lpstr>CORE FACULTY</vt:lpstr>
      <vt:lpstr>2022 – 2023 RESIDENTS</vt:lpstr>
      <vt:lpstr>HIGHLIGHTS</vt:lpstr>
      <vt:lpstr>PowerPoint Presentation</vt:lpstr>
      <vt:lpstr>DIVISION OF RESEARCH</vt:lpstr>
      <vt:lpstr>PROJECTS</vt:lpstr>
      <vt:lpstr>DIVISION OF  EMERGENCY MEDICINE ADVANCED ULTRASONOGRAPHY FELLOWSHIP</vt:lpstr>
      <vt:lpstr>ACCREDITATION</vt:lpstr>
      <vt:lpstr>DIVISION OF  EM PA/NP FELLOWSHIP</vt:lpstr>
      <vt:lpstr>PROGRAM DETAILS</vt:lpstr>
      <vt:lpstr>STUDENTS  &amp;  NON-EM RESIDENTS</vt:lpstr>
      <vt:lpstr>STUDENTS</vt:lpstr>
      <vt:lpstr>PowerPoint Presentation</vt:lpstr>
      <vt:lpstr>SCRIBE PROGRAM</vt:lpstr>
      <vt:lpstr>PROGRAM DETAILS</vt:lpstr>
      <vt:lpstr>COMING SOON…</vt:lpstr>
      <vt:lpstr>SPECIAL TEAMS</vt:lpstr>
      <vt:lpstr>INTERNATIONAL MEDICINE</vt:lpstr>
      <vt:lpstr>HIGHLIGHTS  and  HONORABLE MENTIONS</vt:lpstr>
      <vt:lpstr>GOALS</vt:lpstr>
      <vt:lpstr>HONORABLE MENTIONS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2015-07-29T21:08:43Z</dcterms:created>
  <dcterms:modified xsi:type="dcterms:W3CDTF">2023-05-06T01:45:28Z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0x0101002D81DF272B52ED4DB860FB7BA30F2C1D</vt:lpwstr>
  </property>
</Properties>
</file>